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83" r:id="rId5"/>
    <p:sldId id="28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7340263" cy="13004800"/>
  <p:notesSz cx="13004800" cy="13004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36"/>
    <p:restoredTop sz="94636"/>
  </p:normalViewPr>
  <p:slideViewPr>
    <p:cSldViewPr>
      <p:cViewPr varScale="1">
        <p:scale>
          <a:sx n="47" d="100"/>
          <a:sy n="47" d="100"/>
        </p:scale>
        <p:origin x="3480" y="216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298" y="410707"/>
            <a:ext cx="10095082" cy="1142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827" dirty="0"/>
              <a:t>Title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20684" y="1455420"/>
            <a:ext cx="3098895" cy="574644"/>
          </a:xfrm>
          <a:prstGeom prst="rect">
            <a:avLst/>
          </a:prstGeom>
        </p:spPr>
        <p:txBody>
          <a:bodyPr lIns="0" tIns="0" rIns="0" bIns="0"/>
          <a:lstStyle>
            <a:lvl1pPr>
              <a:defRPr sz="373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84778" y="3487420"/>
            <a:ext cx="8970707" cy="2831673"/>
          </a:xfrm>
          <a:prstGeom prst="rect">
            <a:avLst/>
          </a:prstGeom>
        </p:spPr>
        <p:txBody>
          <a:bodyPr lIns="0" tIns="0" rIns="0" bIns="0"/>
          <a:lstStyle>
            <a:lvl1pPr>
              <a:defRPr sz="18401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895690" y="9070848"/>
            <a:ext cx="5548884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67013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84990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65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5895690" y="9070848"/>
            <a:ext cx="5548884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867013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2484990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20684" y="1455420"/>
            <a:ext cx="3098895" cy="574644"/>
          </a:xfrm>
          <a:prstGeom prst="rect">
            <a:avLst/>
          </a:prstGeom>
        </p:spPr>
        <p:txBody>
          <a:bodyPr lIns="0" tIns="0" rIns="0" bIns="0"/>
          <a:lstStyle>
            <a:lvl1pPr>
              <a:defRPr sz="3734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5895690" y="9070848"/>
            <a:ext cx="5548884" cy="2769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867013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2484990" y="9070848"/>
            <a:ext cx="3988260" cy="2769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99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-101603" y="-33865"/>
            <a:ext cx="17543469" cy="1305560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defTabSz="1733977" fontAlgn="base">
              <a:spcBef>
                <a:spcPct val="0"/>
              </a:spcBef>
              <a:spcAft>
                <a:spcPct val="0"/>
              </a:spcAft>
            </a:pPr>
            <a:endParaRPr lang="en-US" sz="5689">
              <a:solidFill>
                <a:srgbClr val="000000"/>
              </a:solidFill>
              <a:latin typeface="Optima" charset="0"/>
              <a:ea typeface="ヒラギノ角ゴ ProN W3" charset="0"/>
              <a:cs typeface="ヒラギノ角ゴ ProN W3" charset="0"/>
              <a:sym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+mj-lt"/>
          <a:ea typeface="+mj-ea"/>
          <a:cs typeface="+mj-cs"/>
          <a:sym typeface="Optim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5pPr>
      <a:lvl6pPr marL="609579"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6pPr>
      <a:lvl7pPr marL="1219160"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7pPr>
      <a:lvl8pPr marL="1828739"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8pPr>
      <a:lvl9pPr marL="2438318" algn="ctr" rtl="0" eaLnBrk="1" fontAlgn="base" hangingPunct="1">
        <a:spcBef>
          <a:spcPct val="0"/>
        </a:spcBef>
        <a:spcAft>
          <a:spcPct val="0"/>
        </a:spcAft>
        <a:defRPr sz="11188">
          <a:solidFill>
            <a:schemeClr val="tx1"/>
          </a:solidFill>
          <a:latin typeface="Optima" charset="0"/>
          <a:ea typeface="ヒラギノ角ゴ ProN W3" charset="0"/>
          <a:cs typeface="ヒラギノ角ゴ ProN W3" charset="0"/>
          <a:sym typeface="Optima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5pPr>
      <a:lvl6pPr marL="609579"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6pPr>
      <a:lvl7pPr marL="1219160"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7pPr>
      <a:lvl8pPr marL="1828739"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8pPr>
      <a:lvl9pPr marL="2438318" algn="ctr" rtl="0" eaLnBrk="1" fontAlgn="base" hangingPunct="1">
        <a:spcBef>
          <a:spcPct val="0"/>
        </a:spcBef>
        <a:spcAft>
          <a:spcPct val="0"/>
        </a:spcAft>
        <a:defRPr sz="4741">
          <a:solidFill>
            <a:schemeClr val="tx1"/>
          </a:solidFill>
          <a:latin typeface="+mn-lt"/>
          <a:ea typeface="+mn-ea"/>
          <a:cs typeface="+mn-cs"/>
          <a:sym typeface="Optima" charset="0"/>
        </a:defRPr>
      </a:lvl9pPr>
    </p:bodyStyle>
    <p:otherStyle>
      <a:defPPr>
        <a:defRPr lang="en-US"/>
      </a:defPPr>
      <a:lvl1pPr marL="0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1pPr>
      <a:lvl2pPr marL="609579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2pPr>
      <a:lvl3pPr marL="1219160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3pPr>
      <a:lvl4pPr marL="1828739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4pPr>
      <a:lvl5pPr marL="2438318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5pPr>
      <a:lvl6pPr marL="3047898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6pPr>
      <a:lvl7pPr marL="3657477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7pPr>
      <a:lvl8pPr marL="4267056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8pPr>
      <a:lvl9pPr marL="4876637" algn="l" defTabSz="609579" rtl="0" eaLnBrk="1" latinLnBrk="0" hangingPunct="1">
        <a:defRPr sz="2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rianomeara.inf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45493" y="10445757"/>
            <a:ext cx="8450321" cy="2250083"/>
          </a:xfrm>
          <a:prstGeom prst="rect">
            <a:avLst/>
          </a:prstGeom>
        </p:spPr>
        <p:txBody>
          <a:bodyPr vert="horz" wrap="square" lIns="0" tIns="11854" rIns="0" bIns="0" rtlCol="0">
            <a:spAutoFit/>
          </a:bodyPr>
          <a:lstStyle/>
          <a:p>
            <a:pPr marL="16934" marR="6774" indent="-847" algn="ctr">
              <a:lnSpc>
                <a:spcPct val="100699"/>
              </a:lnSpc>
              <a:spcBef>
                <a:spcPts val="93"/>
              </a:spcBef>
            </a:pPr>
            <a:r>
              <a:rPr sz="4800" dirty="0">
                <a:latin typeface="Optima" charset="0"/>
                <a:ea typeface="Optima" charset="0"/>
                <a:cs typeface="Optima" charset="0"/>
              </a:rPr>
              <a:t>Brian O’Meara  </a:t>
            </a:r>
            <a:r>
              <a:rPr sz="4800" dirty="0">
                <a:latin typeface="Optima" charset="0"/>
                <a:ea typeface="Optima" charset="0"/>
                <a:cs typeface="Optima" charset="0"/>
                <a:hlinkClick r:id="rId2"/>
              </a:rPr>
              <a:t>http://www.brianomeara.info </a:t>
            </a:r>
            <a:r>
              <a:rPr sz="4800" dirty="0">
                <a:latin typeface="Optima" charset="0"/>
                <a:ea typeface="Optima" charset="0"/>
                <a:cs typeface="Optima" charset="0"/>
              </a:rPr>
              <a:t> @omearabrian</a:t>
            </a:r>
            <a:endParaRPr sz="48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5767" y="11781412"/>
            <a:ext cx="1016031" cy="914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3783" y="3107860"/>
            <a:ext cx="4673743" cy="6692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82981" y="3057058"/>
            <a:ext cx="4775346" cy="6794707"/>
          </a:xfrm>
          <a:custGeom>
            <a:avLst/>
            <a:gdLst/>
            <a:ahLst/>
            <a:cxnLst/>
            <a:rect l="l" t="t" r="r" b="b"/>
            <a:pathLst>
              <a:path w="3581400" h="5095875">
                <a:moveTo>
                  <a:pt x="0" y="0"/>
                </a:moveTo>
                <a:lnTo>
                  <a:pt x="3581402" y="0"/>
                </a:lnTo>
                <a:lnTo>
                  <a:pt x="3581402" y="5095272"/>
                </a:lnTo>
                <a:lnTo>
                  <a:pt x="0" y="509527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154" y="236110"/>
            <a:ext cx="1562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Optima" charset="0"/>
                <a:ea typeface="Optima" charset="0"/>
                <a:cs typeface="Optima" charset="0"/>
              </a:rPr>
              <a:t>Measurement error, identifiability, and model adequacy</a:t>
            </a:r>
            <a:endParaRPr lang="en-US" sz="7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6131" y="1854200"/>
            <a:ext cx="10648140" cy="10363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4386" y="796934"/>
            <a:ext cx="4596694" cy="63265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4000" spc="-93" dirty="0">
                <a:latin typeface="Optima" charset="0"/>
                <a:ea typeface="Optima" charset="0"/>
                <a:cs typeface="Optima" charset="0"/>
              </a:rPr>
              <a:t>This </a:t>
            </a:r>
            <a:r>
              <a:rPr sz="4000" spc="-47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4000" spc="-127" dirty="0">
                <a:latin typeface="Optima" charset="0"/>
                <a:ea typeface="Optima" charset="0"/>
                <a:cs typeface="Optima" charset="0"/>
              </a:rPr>
              <a:t>what </a:t>
            </a:r>
            <a:r>
              <a:rPr sz="4000" spc="-27" dirty="0">
                <a:latin typeface="Optima" charset="0"/>
                <a:ea typeface="Optima" charset="0"/>
                <a:cs typeface="Optima" charset="0"/>
              </a:rPr>
              <a:t>we</a:t>
            </a:r>
            <a:r>
              <a:rPr sz="4000" spc="-18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000" spc="-127" dirty="0">
                <a:latin typeface="Optima" charset="0"/>
                <a:ea typeface="Optima" charset="0"/>
                <a:cs typeface="Optima" charset="0"/>
              </a:rPr>
              <a:t>want</a:t>
            </a:r>
            <a:endParaRPr sz="4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4987" y="2328348"/>
            <a:ext cx="8331454" cy="8433057"/>
          </a:xfrm>
          <a:custGeom>
            <a:avLst/>
            <a:gdLst/>
            <a:ahLst/>
            <a:cxnLst/>
            <a:rect l="l" t="t" r="r" b="b"/>
            <a:pathLst>
              <a:path w="6248400" h="6324600">
                <a:moveTo>
                  <a:pt x="0" y="6324600"/>
                </a:moveTo>
                <a:lnTo>
                  <a:pt x="6248400" y="6324600"/>
                </a:lnTo>
                <a:lnTo>
                  <a:pt x="6248400" y="0"/>
                </a:lnTo>
                <a:lnTo>
                  <a:pt x="0" y="0"/>
                </a:lnTo>
                <a:lnTo>
                  <a:pt x="0" y="6324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77494" y="2785512"/>
            <a:ext cx="6297894" cy="7980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6131" y="1057266"/>
            <a:ext cx="10648140" cy="10363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4917" y="1654794"/>
            <a:ext cx="3226745" cy="8310287"/>
          </a:xfrm>
          <a:custGeom>
            <a:avLst/>
            <a:gdLst/>
            <a:ahLst/>
            <a:cxnLst/>
            <a:rect l="l" t="t" r="r" b="b"/>
            <a:pathLst>
              <a:path w="2419984" h="6232525">
                <a:moveTo>
                  <a:pt x="2419870" y="6041313"/>
                </a:moveTo>
                <a:lnTo>
                  <a:pt x="2259723" y="6102527"/>
                </a:lnTo>
                <a:lnTo>
                  <a:pt x="2401011" y="6232067"/>
                </a:lnTo>
                <a:lnTo>
                  <a:pt x="2419870" y="6041313"/>
                </a:lnTo>
                <a:close/>
              </a:path>
              <a:path w="2419984" h="6232525">
                <a:moveTo>
                  <a:pt x="2239111" y="5728474"/>
                </a:moveTo>
                <a:lnTo>
                  <a:pt x="2185720" y="5748870"/>
                </a:lnTo>
                <a:lnTo>
                  <a:pt x="2267343" y="5962408"/>
                </a:lnTo>
                <a:lnTo>
                  <a:pt x="2320721" y="5941999"/>
                </a:lnTo>
                <a:lnTo>
                  <a:pt x="2239111" y="5728474"/>
                </a:lnTo>
                <a:close/>
              </a:path>
              <a:path w="2419984" h="6232525">
                <a:moveTo>
                  <a:pt x="2096274" y="5354789"/>
                </a:moveTo>
                <a:lnTo>
                  <a:pt x="2042883" y="5375186"/>
                </a:lnTo>
                <a:lnTo>
                  <a:pt x="2124506" y="5588723"/>
                </a:lnTo>
                <a:lnTo>
                  <a:pt x="2177884" y="5568315"/>
                </a:lnTo>
                <a:lnTo>
                  <a:pt x="2096274" y="5354789"/>
                </a:lnTo>
                <a:close/>
              </a:path>
              <a:path w="2419984" h="6232525">
                <a:moveTo>
                  <a:pt x="1953437" y="4981105"/>
                </a:moveTo>
                <a:lnTo>
                  <a:pt x="1900046" y="5001514"/>
                </a:lnTo>
                <a:lnTo>
                  <a:pt x="1981669" y="5215039"/>
                </a:lnTo>
                <a:lnTo>
                  <a:pt x="2035047" y="5194642"/>
                </a:lnTo>
                <a:lnTo>
                  <a:pt x="1953437" y="4981105"/>
                </a:lnTo>
                <a:close/>
              </a:path>
              <a:path w="2419984" h="6232525">
                <a:moveTo>
                  <a:pt x="1810600" y="4607420"/>
                </a:moveTo>
                <a:lnTo>
                  <a:pt x="1757210" y="4627829"/>
                </a:lnTo>
                <a:lnTo>
                  <a:pt x="1838833" y="4841367"/>
                </a:lnTo>
                <a:lnTo>
                  <a:pt x="1892211" y="4820958"/>
                </a:lnTo>
                <a:lnTo>
                  <a:pt x="1810600" y="4607420"/>
                </a:lnTo>
                <a:close/>
              </a:path>
              <a:path w="2419984" h="6232525">
                <a:moveTo>
                  <a:pt x="1667764" y="4233748"/>
                </a:moveTo>
                <a:lnTo>
                  <a:pt x="1614373" y="4254144"/>
                </a:lnTo>
                <a:lnTo>
                  <a:pt x="1695996" y="4467682"/>
                </a:lnTo>
                <a:lnTo>
                  <a:pt x="1749386" y="4447273"/>
                </a:lnTo>
                <a:lnTo>
                  <a:pt x="1667764" y="4233748"/>
                </a:lnTo>
                <a:close/>
              </a:path>
              <a:path w="2419984" h="6232525">
                <a:moveTo>
                  <a:pt x="1524927" y="3860063"/>
                </a:moveTo>
                <a:lnTo>
                  <a:pt x="1471536" y="3880472"/>
                </a:lnTo>
                <a:lnTo>
                  <a:pt x="1553159" y="4093997"/>
                </a:lnTo>
                <a:lnTo>
                  <a:pt x="1606537" y="4073588"/>
                </a:lnTo>
                <a:lnTo>
                  <a:pt x="1524927" y="3860063"/>
                </a:lnTo>
                <a:close/>
              </a:path>
              <a:path w="2419984" h="6232525">
                <a:moveTo>
                  <a:pt x="1382090" y="3486378"/>
                </a:moveTo>
                <a:lnTo>
                  <a:pt x="1328699" y="3506787"/>
                </a:lnTo>
                <a:lnTo>
                  <a:pt x="1410322" y="3720312"/>
                </a:lnTo>
                <a:lnTo>
                  <a:pt x="1463713" y="3699916"/>
                </a:lnTo>
                <a:lnTo>
                  <a:pt x="1382090" y="3486378"/>
                </a:lnTo>
                <a:close/>
              </a:path>
              <a:path w="2419984" h="6232525">
                <a:moveTo>
                  <a:pt x="1239253" y="3112693"/>
                </a:moveTo>
                <a:lnTo>
                  <a:pt x="1185862" y="3133102"/>
                </a:lnTo>
                <a:lnTo>
                  <a:pt x="1267485" y="3346640"/>
                </a:lnTo>
                <a:lnTo>
                  <a:pt x="1320876" y="3326231"/>
                </a:lnTo>
                <a:lnTo>
                  <a:pt x="1239253" y="3112693"/>
                </a:lnTo>
                <a:close/>
              </a:path>
              <a:path w="2419984" h="6232525">
                <a:moveTo>
                  <a:pt x="1096416" y="2739021"/>
                </a:moveTo>
                <a:lnTo>
                  <a:pt x="1043025" y="2759417"/>
                </a:lnTo>
                <a:lnTo>
                  <a:pt x="1124648" y="2972955"/>
                </a:lnTo>
                <a:lnTo>
                  <a:pt x="1178039" y="2952546"/>
                </a:lnTo>
                <a:lnTo>
                  <a:pt x="1096416" y="2739021"/>
                </a:lnTo>
                <a:close/>
              </a:path>
              <a:path w="2419984" h="6232525">
                <a:moveTo>
                  <a:pt x="953579" y="2365336"/>
                </a:moveTo>
                <a:lnTo>
                  <a:pt x="900188" y="2385745"/>
                </a:lnTo>
                <a:lnTo>
                  <a:pt x="981811" y="2599270"/>
                </a:lnTo>
                <a:lnTo>
                  <a:pt x="1035202" y="2578874"/>
                </a:lnTo>
                <a:lnTo>
                  <a:pt x="953579" y="2365336"/>
                </a:lnTo>
                <a:close/>
              </a:path>
              <a:path w="2419984" h="6232525">
                <a:moveTo>
                  <a:pt x="810742" y="1991652"/>
                </a:moveTo>
                <a:lnTo>
                  <a:pt x="757351" y="2012061"/>
                </a:lnTo>
                <a:lnTo>
                  <a:pt x="838974" y="2225598"/>
                </a:lnTo>
                <a:lnTo>
                  <a:pt x="892365" y="2205189"/>
                </a:lnTo>
                <a:lnTo>
                  <a:pt x="810742" y="1991652"/>
                </a:lnTo>
                <a:close/>
              </a:path>
              <a:path w="2419984" h="6232525">
                <a:moveTo>
                  <a:pt x="667905" y="1617980"/>
                </a:moveTo>
                <a:lnTo>
                  <a:pt x="614514" y="1638376"/>
                </a:lnTo>
                <a:lnTo>
                  <a:pt x="696137" y="1851914"/>
                </a:lnTo>
                <a:lnTo>
                  <a:pt x="749528" y="1831505"/>
                </a:lnTo>
                <a:lnTo>
                  <a:pt x="667905" y="1617980"/>
                </a:lnTo>
                <a:close/>
              </a:path>
              <a:path w="2419984" h="6232525">
                <a:moveTo>
                  <a:pt x="525068" y="1244295"/>
                </a:moveTo>
                <a:lnTo>
                  <a:pt x="471677" y="1264704"/>
                </a:lnTo>
                <a:lnTo>
                  <a:pt x="553300" y="1478229"/>
                </a:lnTo>
                <a:lnTo>
                  <a:pt x="606691" y="1457820"/>
                </a:lnTo>
                <a:lnTo>
                  <a:pt x="525068" y="1244295"/>
                </a:lnTo>
                <a:close/>
              </a:path>
              <a:path w="2419984" h="6232525">
                <a:moveTo>
                  <a:pt x="382231" y="870610"/>
                </a:moveTo>
                <a:lnTo>
                  <a:pt x="328841" y="891019"/>
                </a:lnTo>
                <a:lnTo>
                  <a:pt x="410463" y="1104544"/>
                </a:lnTo>
                <a:lnTo>
                  <a:pt x="463854" y="1084148"/>
                </a:lnTo>
                <a:lnTo>
                  <a:pt x="382231" y="870610"/>
                </a:lnTo>
                <a:close/>
              </a:path>
              <a:path w="2419984" h="6232525">
                <a:moveTo>
                  <a:pt x="239394" y="496925"/>
                </a:moveTo>
                <a:lnTo>
                  <a:pt x="186016" y="517334"/>
                </a:lnTo>
                <a:lnTo>
                  <a:pt x="267627" y="730872"/>
                </a:lnTo>
                <a:lnTo>
                  <a:pt x="321017" y="710463"/>
                </a:lnTo>
                <a:lnTo>
                  <a:pt x="239394" y="496925"/>
                </a:lnTo>
                <a:close/>
              </a:path>
              <a:path w="2419984" h="6232525">
                <a:moveTo>
                  <a:pt x="114553" y="170345"/>
                </a:moveTo>
                <a:lnTo>
                  <a:pt x="53378" y="170345"/>
                </a:lnTo>
                <a:lnTo>
                  <a:pt x="124790" y="357187"/>
                </a:lnTo>
                <a:lnTo>
                  <a:pt x="178180" y="336778"/>
                </a:lnTo>
                <a:lnTo>
                  <a:pt x="114553" y="170345"/>
                </a:lnTo>
                <a:close/>
              </a:path>
              <a:path w="2419984" h="6232525">
                <a:moveTo>
                  <a:pt x="18859" y="0"/>
                </a:moveTo>
                <a:lnTo>
                  <a:pt x="0" y="190754"/>
                </a:lnTo>
                <a:lnTo>
                  <a:pt x="53378" y="170345"/>
                </a:lnTo>
                <a:lnTo>
                  <a:pt x="114553" y="170345"/>
                </a:lnTo>
                <a:lnTo>
                  <a:pt x="106756" y="149948"/>
                </a:lnTo>
                <a:lnTo>
                  <a:pt x="160146" y="129540"/>
                </a:lnTo>
                <a:lnTo>
                  <a:pt x="188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485" y="0"/>
            <a:ext cx="4182661" cy="63265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4000" spc="-93" dirty="0">
                <a:latin typeface="Optima" charset="0"/>
                <a:ea typeface="Optima" charset="0"/>
                <a:cs typeface="Optima" charset="0"/>
              </a:rPr>
              <a:t>This </a:t>
            </a:r>
            <a:r>
              <a:rPr sz="4000" spc="-47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4000" spc="-127" dirty="0">
                <a:latin typeface="Optima" charset="0"/>
                <a:ea typeface="Optima" charset="0"/>
                <a:cs typeface="Optima" charset="0"/>
              </a:rPr>
              <a:t>what </a:t>
            </a:r>
            <a:r>
              <a:rPr sz="4000" spc="-27" dirty="0">
                <a:latin typeface="Optima" charset="0"/>
                <a:ea typeface="Optima" charset="0"/>
                <a:cs typeface="Optima" charset="0"/>
              </a:rPr>
              <a:t>we</a:t>
            </a:r>
            <a:r>
              <a:rPr sz="4000" spc="-18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000" spc="-227" dirty="0">
                <a:latin typeface="Optima" charset="0"/>
                <a:ea typeface="Optima" charset="0"/>
                <a:cs typeface="Optima" charset="0"/>
              </a:rPr>
              <a:t>get</a:t>
            </a:r>
            <a:endParaRPr sz="4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331" y="12217400"/>
            <a:ext cx="4476967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4606"/>
              </a:lnSpc>
            </a:pPr>
            <a:r>
              <a:rPr sz="4000" spc="280" dirty="0">
                <a:latin typeface="Optima" charset="0"/>
                <a:ea typeface="Optima" charset="0"/>
                <a:cs typeface="Optima" charset="0"/>
              </a:rPr>
              <a:t>Ho </a:t>
            </a:r>
            <a:r>
              <a:rPr sz="4000" spc="-33" dirty="0">
                <a:latin typeface="Optima" charset="0"/>
                <a:ea typeface="Optima" charset="0"/>
                <a:cs typeface="Optima" charset="0"/>
              </a:rPr>
              <a:t>and </a:t>
            </a:r>
            <a:r>
              <a:rPr sz="4000" spc="-53" dirty="0">
                <a:latin typeface="Optima" charset="0"/>
                <a:ea typeface="Optima" charset="0"/>
                <a:cs typeface="Optima" charset="0"/>
              </a:rPr>
              <a:t>Ané,</a:t>
            </a:r>
            <a:r>
              <a:rPr sz="4000" spc="-7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000" spc="113" dirty="0">
                <a:latin typeface="Optima" charset="0"/>
                <a:ea typeface="Optima" charset="0"/>
                <a:cs typeface="Optima" charset="0"/>
              </a:rPr>
              <a:t>2014</a:t>
            </a:r>
            <a:endParaRPr sz="40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30" y="1473200"/>
            <a:ext cx="17281333" cy="9855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748" y="12192835"/>
            <a:ext cx="4527931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4606"/>
              </a:lnSpc>
            </a:pPr>
            <a:r>
              <a:rPr sz="4000" spc="280" dirty="0">
                <a:latin typeface="Optima" charset="0"/>
                <a:ea typeface="Optima" charset="0"/>
                <a:cs typeface="Optima" charset="0"/>
              </a:rPr>
              <a:t>Ho </a:t>
            </a:r>
            <a:r>
              <a:rPr sz="4000" spc="-33" dirty="0">
                <a:latin typeface="Optima" charset="0"/>
                <a:ea typeface="Optima" charset="0"/>
                <a:cs typeface="Optima" charset="0"/>
              </a:rPr>
              <a:t>and </a:t>
            </a:r>
            <a:r>
              <a:rPr sz="4000" spc="-53" dirty="0">
                <a:latin typeface="Optima" charset="0"/>
                <a:ea typeface="Optima" charset="0"/>
                <a:cs typeface="Optima" charset="0"/>
              </a:rPr>
              <a:t>Ané,</a:t>
            </a:r>
            <a:r>
              <a:rPr sz="4000" spc="-7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000" spc="113" dirty="0">
                <a:latin typeface="Optima" charset="0"/>
                <a:ea typeface="Optima" charset="0"/>
                <a:cs typeface="Optima" charset="0"/>
              </a:rPr>
              <a:t>2014</a:t>
            </a:r>
            <a:endParaRPr sz="40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9499" y="0"/>
            <a:ext cx="12175438" cy="12776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26000" y="10947160"/>
            <a:ext cx="704448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63415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50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7211" y="10947160"/>
            <a:ext cx="1016031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31240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9993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86918" y="10947160"/>
            <a:ext cx="704448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63415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50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18128" y="10947160"/>
            <a:ext cx="1016031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31240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9993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3725" y="10947160"/>
            <a:ext cx="704448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63415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50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5458" y="-25976"/>
            <a:ext cx="948296" cy="12801991"/>
          </a:xfrm>
          <a:custGeom>
            <a:avLst/>
            <a:gdLst/>
            <a:ahLst/>
            <a:cxnLst/>
            <a:rect l="l" t="t" r="r" b="b"/>
            <a:pathLst>
              <a:path w="711200" h="9601200">
                <a:moveTo>
                  <a:pt x="0" y="9601200"/>
                </a:moveTo>
                <a:lnTo>
                  <a:pt x="711200" y="9601200"/>
                </a:lnTo>
                <a:lnTo>
                  <a:pt x="711200" y="0"/>
                </a:lnTo>
                <a:lnTo>
                  <a:pt x="0" y="0"/>
                </a:lnTo>
                <a:lnTo>
                  <a:pt x="0" y="9601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5914934" y="10947159"/>
            <a:ext cx="1016031" cy="534263"/>
          </a:xfrm>
          <a:custGeom>
            <a:avLst/>
            <a:gdLst/>
            <a:ahLst/>
            <a:cxnLst/>
            <a:rect l="l" t="t" r="r" b="b"/>
            <a:pathLst>
              <a:path w="762000" h="400684">
                <a:moveTo>
                  <a:pt x="0" y="400109"/>
                </a:moveTo>
                <a:lnTo>
                  <a:pt x="762000" y="400109"/>
                </a:lnTo>
                <a:lnTo>
                  <a:pt x="762000" y="0"/>
                </a:lnTo>
                <a:lnTo>
                  <a:pt x="0" y="0"/>
                </a:lnTo>
                <a:lnTo>
                  <a:pt x="0" y="4001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15914934" y="10947160"/>
            <a:ext cx="470761" cy="4548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027" rIns="0" bIns="0" rtlCol="0">
            <a:spAutoFit/>
          </a:bodyPr>
          <a:lstStyle/>
          <a:p>
            <a:pPr marL="131240">
              <a:spcBef>
                <a:spcPts val="345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9</a:t>
            </a:r>
            <a:endParaRPr sz="266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691" y="11912896"/>
            <a:ext cx="4117779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4606"/>
              </a:lnSpc>
            </a:pPr>
            <a:r>
              <a:rPr sz="4000" spc="280" dirty="0">
                <a:latin typeface="Optima" charset="0"/>
                <a:ea typeface="Optima" charset="0"/>
                <a:cs typeface="Optima" charset="0"/>
              </a:rPr>
              <a:t>Ho </a:t>
            </a:r>
            <a:r>
              <a:rPr sz="4000" spc="-33" dirty="0">
                <a:latin typeface="Optima" charset="0"/>
                <a:ea typeface="Optima" charset="0"/>
                <a:cs typeface="Optima" charset="0"/>
              </a:rPr>
              <a:t>and </a:t>
            </a:r>
            <a:r>
              <a:rPr sz="4000" spc="-53" dirty="0">
                <a:latin typeface="Optima" charset="0"/>
                <a:ea typeface="Optima" charset="0"/>
                <a:cs typeface="Optima" charset="0"/>
              </a:rPr>
              <a:t>Ané,</a:t>
            </a:r>
            <a:r>
              <a:rPr sz="4000" spc="-7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000" spc="113" dirty="0">
                <a:latin typeface="Optima" charset="0"/>
                <a:ea typeface="Optima" charset="0"/>
                <a:cs typeface="Optima" charset="0"/>
              </a:rPr>
              <a:t>2014</a:t>
            </a:r>
            <a:endParaRPr sz="40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7645" y="10974251"/>
            <a:ext cx="713762" cy="427533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2667" spc="80" dirty="0">
                <a:solidFill>
                  <a:srgbClr val="FF0000"/>
                </a:solidFill>
                <a:latin typeface="Trebuchet MS"/>
                <a:cs typeface="Trebuchet MS"/>
              </a:rPr>
              <a:t>993</a:t>
            </a:r>
            <a:endParaRPr sz="2667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128" y="11560122"/>
            <a:ext cx="4354538" cy="1008439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468230">
              <a:lnSpc>
                <a:spcPct val="100699"/>
              </a:lnSpc>
              <a:spcBef>
                <a:spcPts val="107"/>
              </a:spcBef>
            </a:pPr>
            <a:r>
              <a:rPr sz="3200" spc="-67" dirty="0">
                <a:latin typeface="Optima" charset="0"/>
                <a:ea typeface="Optima" charset="0"/>
                <a:cs typeface="Optima" charset="0"/>
              </a:rPr>
              <a:t>Beaulieu, </a:t>
            </a:r>
            <a:r>
              <a:rPr sz="3200" spc="-113" dirty="0">
                <a:latin typeface="Optima" charset="0"/>
                <a:ea typeface="Optima" charset="0"/>
                <a:cs typeface="Optima" charset="0"/>
              </a:rPr>
              <a:t>Jhwueng,  </a:t>
            </a:r>
            <a:r>
              <a:rPr sz="3200" spc="-167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3200" spc="127" dirty="0">
                <a:latin typeface="Optima" charset="0"/>
                <a:ea typeface="Optima" charset="0"/>
                <a:cs typeface="Optima" charset="0"/>
              </a:rPr>
              <a:t>O'Meara</a:t>
            </a:r>
            <a:r>
              <a:rPr sz="3200" spc="-4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6931" y="2006600"/>
            <a:ext cx="13174535" cy="8297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3202" y="9305089"/>
            <a:ext cx="12700388" cy="609619"/>
          </a:xfrm>
          <a:custGeom>
            <a:avLst/>
            <a:gdLst/>
            <a:ahLst/>
            <a:cxnLst/>
            <a:rect l="l" t="t" r="r" b="b"/>
            <a:pathLst>
              <a:path w="9525000" h="457200">
                <a:moveTo>
                  <a:pt x="0" y="76198"/>
                </a:moveTo>
                <a:lnTo>
                  <a:pt x="5988" y="46538"/>
                </a:lnTo>
                <a:lnTo>
                  <a:pt x="22317" y="22317"/>
                </a:lnTo>
                <a:lnTo>
                  <a:pt x="46538" y="5988"/>
                </a:lnTo>
                <a:lnTo>
                  <a:pt x="76197" y="0"/>
                </a:lnTo>
                <a:lnTo>
                  <a:pt x="9448805" y="0"/>
                </a:lnTo>
                <a:lnTo>
                  <a:pt x="9478468" y="5988"/>
                </a:lnTo>
                <a:lnTo>
                  <a:pt x="9502689" y="22317"/>
                </a:lnTo>
                <a:lnTo>
                  <a:pt x="9519018" y="46538"/>
                </a:lnTo>
                <a:lnTo>
                  <a:pt x="9525005" y="76198"/>
                </a:lnTo>
                <a:lnTo>
                  <a:pt x="9525005" y="381002"/>
                </a:lnTo>
                <a:lnTo>
                  <a:pt x="9519018" y="410661"/>
                </a:lnTo>
                <a:lnTo>
                  <a:pt x="9502689" y="434882"/>
                </a:lnTo>
                <a:lnTo>
                  <a:pt x="9478468" y="451212"/>
                </a:lnTo>
                <a:lnTo>
                  <a:pt x="9448805" y="457200"/>
                </a:lnTo>
                <a:lnTo>
                  <a:pt x="76197" y="457200"/>
                </a:lnTo>
                <a:lnTo>
                  <a:pt x="46538" y="451212"/>
                </a:lnTo>
                <a:lnTo>
                  <a:pt x="22317" y="434882"/>
                </a:lnTo>
                <a:lnTo>
                  <a:pt x="5988" y="410661"/>
                </a:lnTo>
                <a:lnTo>
                  <a:pt x="0" y="381002"/>
                </a:lnTo>
                <a:lnTo>
                  <a:pt x="0" y="7619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0035" y="3379798"/>
            <a:ext cx="7349291" cy="137131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800" spc="-33" dirty="0">
                <a:latin typeface="Optima" charset="0"/>
                <a:ea typeface="Optima" charset="0"/>
                <a:cs typeface="Optima" charset="0"/>
              </a:rPr>
              <a:t>Picking</a:t>
            </a:r>
            <a:r>
              <a:rPr sz="8800" spc="-28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800" spc="-87" dirty="0">
                <a:latin typeface="Optima" charset="0"/>
                <a:ea typeface="Optima" charset="0"/>
                <a:cs typeface="Optima" charset="0"/>
              </a:rPr>
              <a:t>models</a:t>
            </a:r>
            <a:endParaRPr sz="88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0331" y="254000"/>
            <a:ext cx="12310909" cy="11287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458" y="12286239"/>
            <a:ext cx="5399358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-167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3200" spc="7" dirty="0">
                <a:latin typeface="Optima" charset="0"/>
                <a:ea typeface="Optima" charset="0"/>
                <a:cs typeface="Optima" charset="0"/>
              </a:rPr>
              <a:t>Coop, </a:t>
            </a:r>
            <a:r>
              <a:rPr sz="3200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3200" spc="-7" dirty="0">
                <a:latin typeface="Optima" charset="0"/>
                <a:ea typeface="Optima" charset="0"/>
                <a:cs typeface="Optima" charset="0"/>
              </a:rPr>
              <a:t>Ralph</a:t>
            </a:r>
            <a:r>
              <a:rPr sz="3200" spc="-272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83731" y="25400"/>
            <a:ext cx="10363516" cy="12090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842" y="12260850"/>
            <a:ext cx="5399358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dirty="0">
                <a:latin typeface="Optima" charset="0"/>
                <a:ea typeface="Optima" charset="0"/>
                <a:cs typeface="Optima" charset="0"/>
              </a:rPr>
              <a:t>Boettiger, Coop, &amp; Ralph 2012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rot="16200000">
            <a:off x="2167533" y="-2167533"/>
            <a:ext cx="13005197" cy="17340263"/>
          </a:xfrm>
          <a:custGeom>
            <a:avLst/>
            <a:gdLst/>
            <a:ahLst/>
            <a:cxnLst/>
            <a:rect l="l" t="t" r="r" b="b"/>
            <a:pathLst>
              <a:path w="9753600" h="13004800">
                <a:moveTo>
                  <a:pt x="0" y="13004800"/>
                </a:moveTo>
                <a:lnTo>
                  <a:pt x="9753600" y="13004800"/>
                </a:lnTo>
                <a:lnTo>
                  <a:pt x="9753600" y="0"/>
                </a:lnTo>
                <a:lnTo>
                  <a:pt x="0" y="0"/>
                </a:lnTo>
                <a:lnTo>
                  <a:pt x="0" y="1300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 rot="16200000">
            <a:off x="-2276985" y="9053242"/>
            <a:ext cx="5399358" cy="50954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3200" spc="-167" dirty="0">
                <a:latin typeface="Optima" charset="0"/>
                <a:ea typeface="Optima" charset="0"/>
                <a:cs typeface="Optima" charset="0"/>
              </a:rPr>
              <a:t>Boettiger, </a:t>
            </a:r>
            <a:r>
              <a:rPr sz="3200" spc="7" dirty="0">
                <a:latin typeface="Optima" charset="0"/>
                <a:ea typeface="Optima" charset="0"/>
                <a:cs typeface="Optima" charset="0"/>
              </a:rPr>
              <a:t>Coop, </a:t>
            </a:r>
            <a:r>
              <a:rPr sz="3200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3200" spc="-7" dirty="0">
                <a:latin typeface="Optima" charset="0"/>
                <a:ea typeface="Optima" charset="0"/>
                <a:cs typeface="Optima" charset="0"/>
              </a:rPr>
              <a:t>Ralph</a:t>
            </a:r>
            <a:r>
              <a:rPr sz="3200" spc="-272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 rot="16200000">
            <a:off x="2546939" y="-994761"/>
            <a:ext cx="12807951" cy="15191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119" y="8117121"/>
            <a:ext cx="948978" cy="47050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-7" dirty="0">
                <a:latin typeface="Optima" charset="0"/>
                <a:ea typeface="Optima" charset="0"/>
                <a:cs typeface="Optima" charset="0"/>
              </a:rPr>
              <a:t>Halliday </a:t>
            </a:r>
            <a:r>
              <a:rPr sz="3200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3200" spc="33" dirty="0">
                <a:latin typeface="Optima" charset="0"/>
                <a:ea typeface="Optima" charset="0"/>
                <a:cs typeface="Optima" charset="0"/>
              </a:rPr>
              <a:t>Goswami</a:t>
            </a:r>
            <a:r>
              <a:rPr sz="3200" spc="-3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2016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36131" y="0"/>
            <a:ext cx="11379547" cy="12888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0531" y="3363058"/>
            <a:ext cx="2088599" cy="995295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44029">
              <a:lnSpc>
                <a:spcPct val="100699"/>
              </a:lnSpc>
              <a:spcBef>
                <a:spcPts val="107"/>
              </a:spcBef>
            </a:pPr>
            <a:r>
              <a:rPr sz="3200" spc="80" dirty="0">
                <a:latin typeface="Optima" charset="0"/>
                <a:ea typeface="Optima" charset="0"/>
                <a:cs typeface="Optima" charset="0"/>
              </a:rPr>
              <a:t>Minimum  </a:t>
            </a:r>
            <a:r>
              <a:rPr sz="3200" spc="-80" dirty="0">
                <a:latin typeface="Optima" charset="0"/>
                <a:ea typeface="Optima" charset="0"/>
                <a:cs typeface="Optima" charset="0"/>
              </a:rPr>
              <a:t>age</a:t>
            </a:r>
            <a:r>
              <a:rPr sz="3200" spc="-20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-80" dirty="0">
                <a:latin typeface="Optima" charset="0"/>
                <a:ea typeface="Optima" charset="0"/>
                <a:cs typeface="Optima" charset="0"/>
              </a:rPr>
              <a:t>dating</a:t>
            </a:r>
            <a:endParaRPr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01717" y="3363058"/>
            <a:ext cx="1299673" cy="1505819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146481" algn="just">
              <a:lnSpc>
                <a:spcPct val="100699"/>
              </a:lnSpc>
              <a:spcBef>
                <a:spcPts val="107"/>
              </a:spcBef>
            </a:pPr>
            <a:r>
              <a:rPr sz="3200" spc="-47" dirty="0">
                <a:latin typeface="Optima" charset="0"/>
                <a:ea typeface="Optima" charset="0"/>
                <a:cs typeface="Optima" charset="0"/>
              </a:rPr>
              <a:t>Equal  </a:t>
            </a:r>
            <a:r>
              <a:rPr sz="3200" spc="-53" dirty="0">
                <a:latin typeface="Optima" charset="0"/>
                <a:ea typeface="Optima" charset="0"/>
                <a:cs typeface="Optima" charset="0"/>
              </a:rPr>
              <a:t>branch  s</a:t>
            </a:r>
            <a:r>
              <a:rPr sz="3200" spc="27" dirty="0">
                <a:latin typeface="Optima" charset="0"/>
                <a:ea typeface="Optima" charset="0"/>
                <a:cs typeface="Optima" charset="0"/>
              </a:rPr>
              <a:t>h</a:t>
            </a:r>
            <a:r>
              <a:rPr sz="3200" spc="-133" dirty="0">
                <a:latin typeface="Optima" charset="0"/>
                <a:ea typeface="Optima" charset="0"/>
                <a:cs typeface="Optima" charset="0"/>
              </a:rPr>
              <a:t>ar</a:t>
            </a:r>
            <a:r>
              <a:rPr sz="3200" spc="-33" dirty="0">
                <a:latin typeface="Optima" charset="0"/>
                <a:ea typeface="Optima" charset="0"/>
                <a:cs typeface="Optima" charset="0"/>
              </a:rPr>
              <a:t>i</a:t>
            </a:r>
            <a:r>
              <a:rPr sz="3200" spc="27" dirty="0">
                <a:latin typeface="Optima" charset="0"/>
                <a:ea typeface="Optima" charset="0"/>
                <a:cs typeface="Optima" charset="0"/>
              </a:rPr>
              <a:t>n</a:t>
            </a:r>
            <a:r>
              <a:rPr sz="3200" spc="-7" dirty="0">
                <a:latin typeface="Optima" charset="0"/>
                <a:ea typeface="Optima" charset="0"/>
                <a:cs typeface="Optima" charset="0"/>
              </a:rPr>
              <a:t>g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5576" y="10416701"/>
            <a:ext cx="778957" cy="50954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3200" spc="-47" dirty="0">
                <a:latin typeface="Optima" charset="0"/>
                <a:ea typeface="Optima" charset="0"/>
                <a:cs typeface="Optima" charset="0"/>
              </a:rPr>
              <a:t>ca</a:t>
            </a:r>
            <a:r>
              <a:rPr sz="3200" spc="-40" dirty="0">
                <a:latin typeface="Optima" charset="0"/>
                <a:ea typeface="Optima" charset="0"/>
                <a:cs typeface="Optima" charset="0"/>
              </a:rPr>
              <a:t>l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3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51328" y="10170466"/>
            <a:ext cx="1953320" cy="1008439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16934" marR="6774" indent="110072">
              <a:lnSpc>
                <a:spcPct val="100699"/>
              </a:lnSpc>
              <a:spcBef>
                <a:spcPts val="107"/>
              </a:spcBef>
            </a:pPr>
            <a:r>
              <a:rPr sz="3200" spc="-47" dirty="0">
                <a:latin typeface="Optima" charset="0"/>
                <a:ea typeface="Optima" charset="0"/>
                <a:cs typeface="Optima" charset="0"/>
              </a:rPr>
              <a:t>Fossilized  </a:t>
            </a:r>
            <a:r>
              <a:rPr sz="3200" spc="-20" dirty="0">
                <a:latin typeface="Optima" charset="0"/>
                <a:ea typeface="Optima" charset="0"/>
                <a:cs typeface="Optima" charset="0"/>
              </a:rPr>
              <a:t>bi</a:t>
            </a:r>
            <a:r>
              <a:rPr sz="3200" spc="-180" dirty="0">
                <a:latin typeface="Optima" charset="0"/>
                <a:ea typeface="Optima" charset="0"/>
                <a:cs typeface="Optima" charset="0"/>
              </a:rPr>
              <a:t>r</a:t>
            </a:r>
            <a:r>
              <a:rPr sz="3200" spc="-387" dirty="0">
                <a:latin typeface="Optima" charset="0"/>
                <a:ea typeface="Optima" charset="0"/>
                <a:cs typeface="Optima" charset="0"/>
              </a:rPr>
              <a:t>t</a:t>
            </a:r>
            <a:r>
              <a:rPr sz="3200" spc="27" dirty="0">
                <a:latin typeface="Optima" charset="0"/>
                <a:ea typeface="Optima" charset="0"/>
                <a:cs typeface="Optima" charset="0"/>
              </a:rPr>
              <a:t>h</a:t>
            </a:r>
            <a:r>
              <a:rPr sz="3200" spc="-113" dirty="0">
                <a:latin typeface="Optima" charset="0"/>
                <a:ea typeface="Optima" charset="0"/>
                <a:cs typeface="Optima" charset="0"/>
              </a:rPr>
              <a:t>-</a:t>
            </a:r>
            <a:r>
              <a:rPr sz="3200" spc="-7" dirty="0">
                <a:latin typeface="Optima" charset="0"/>
                <a:ea typeface="Optima" charset="0"/>
                <a:cs typeface="Optima" charset="0"/>
              </a:rPr>
              <a:t>d</a:t>
            </a:r>
            <a:r>
              <a:rPr sz="3200" spc="-227" dirty="0">
                <a:latin typeface="Optima" charset="0"/>
                <a:ea typeface="Optima" charset="0"/>
                <a:cs typeface="Optima" charset="0"/>
              </a:rPr>
              <a:t>ea</a:t>
            </a:r>
            <a:r>
              <a:rPr sz="3200" spc="-173" dirty="0">
                <a:latin typeface="Optima" charset="0"/>
                <a:ea typeface="Optima" charset="0"/>
                <a:cs typeface="Optima" charset="0"/>
              </a:rPr>
              <a:t>t</a:t>
            </a:r>
            <a:r>
              <a:rPr sz="3200" spc="27" dirty="0">
                <a:latin typeface="Optima" charset="0"/>
                <a:ea typeface="Optima" charset="0"/>
                <a:cs typeface="Optima" charset="0"/>
              </a:rPr>
              <a:t>h</a:t>
            </a:r>
            <a:endParaRPr sz="3200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7053" y="1498521"/>
            <a:ext cx="11896876" cy="174077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11201" spc="-173" dirty="0">
                <a:latin typeface="Optima" charset="0"/>
                <a:ea typeface="Optima" charset="0"/>
                <a:cs typeface="Optima" charset="0"/>
              </a:rPr>
              <a:t>Learning</a:t>
            </a:r>
            <a:r>
              <a:rPr sz="11201" spc="-33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1201" spc="-327" dirty="0">
                <a:latin typeface="Optima" charset="0"/>
                <a:ea typeface="Optima" charset="0"/>
                <a:cs typeface="Optima" charset="0"/>
              </a:rPr>
              <a:t>objectives</a:t>
            </a:r>
            <a:endParaRPr sz="11201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1131" y="4064000"/>
            <a:ext cx="13078859" cy="5561438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778972" indent="-762038">
              <a:spcBef>
                <a:spcPts val="133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7" dirty="0">
                <a:latin typeface="Optima" charset="0"/>
                <a:ea typeface="Optima" charset="0"/>
                <a:cs typeface="Optima" charset="0"/>
              </a:rPr>
              <a:t>Be</a:t>
            </a:r>
            <a:r>
              <a:rPr sz="5600" spc="-14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200" dirty="0">
                <a:latin typeface="Optima" charset="0"/>
                <a:ea typeface="Optima" charset="0"/>
                <a:cs typeface="Optima" charset="0"/>
              </a:rPr>
              <a:t>afraid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indent="-762038">
              <a:spcBef>
                <a:spcPts val="3147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7" dirty="0">
                <a:latin typeface="Optima" charset="0"/>
                <a:ea typeface="Optima" charset="0"/>
                <a:cs typeface="Optima" charset="0"/>
              </a:rPr>
              <a:t>Be </a:t>
            </a:r>
            <a:r>
              <a:rPr sz="5600" spc="-120" dirty="0">
                <a:latin typeface="Optima" charset="0"/>
                <a:ea typeface="Optima" charset="0"/>
                <a:cs typeface="Optima" charset="0"/>
              </a:rPr>
              <a:t>very</a:t>
            </a:r>
            <a:r>
              <a:rPr sz="5600" spc="-28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200" dirty="0">
                <a:latin typeface="Optima" charset="0"/>
                <a:ea typeface="Optima" charset="0"/>
                <a:cs typeface="Optima" charset="0"/>
              </a:rPr>
              <a:t>afraid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indent="-762038">
              <a:spcBef>
                <a:spcPts val="3280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120" dirty="0">
                <a:latin typeface="Optima" charset="0"/>
                <a:ea typeface="Optima" charset="0"/>
                <a:cs typeface="Optima" charset="0"/>
              </a:rPr>
              <a:t>Figure </a:t>
            </a:r>
            <a:r>
              <a:rPr sz="5600" spc="-173" dirty="0">
                <a:latin typeface="Optima" charset="0"/>
                <a:ea typeface="Optima" charset="0"/>
                <a:cs typeface="Optima" charset="0"/>
              </a:rPr>
              <a:t>out </a:t>
            </a:r>
            <a:r>
              <a:rPr sz="5600" spc="113" dirty="0">
                <a:latin typeface="Optima" charset="0"/>
                <a:ea typeface="Optima" charset="0"/>
                <a:cs typeface="Optima" charset="0"/>
              </a:rPr>
              <a:t>how </a:t>
            </a:r>
            <a:r>
              <a:rPr sz="5600" spc="-287" dirty="0">
                <a:latin typeface="Optima" charset="0"/>
                <a:ea typeface="Optima" charset="0"/>
                <a:cs typeface="Optima" charset="0"/>
              </a:rPr>
              <a:t>to </a:t>
            </a:r>
            <a:r>
              <a:rPr sz="5600" spc="-127" dirty="0">
                <a:latin typeface="Optima" charset="0"/>
                <a:ea typeface="Optima" charset="0"/>
                <a:cs typeface="Optima" charset="0"/>
              </a:rPr>
              <a:t>deal </a:t>
            </a:r>
            <a:r>
              <a:rPr sz="5600" spc="-120" dirty="0">
                <a:latin typeface="Optima" charset="0"/>
                <a:ea typeface="Optima" charset="0"/>
                <a:cs typeface="Optima" charset="0"/>
              </a:rPr>
              <a:t>with</a:t>
            </a:r>
            <a:r>
              <a:rPr sz="5600" spc="-28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193" dirty="0">
                <a:latin typeface="Optima" charset="0"/>
                <a:ea typeface="Optima" charset="0"/>
                <a:cs typeface="Optima" charset="0"/>
              </a:rPr>
              <a:t>this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marR="6774" indent="-762038">
              <a:lnSpc>
                <a:spcPct val="101200"/>
              </a:lnSpc>
              <a:spcBef>
                <a:spcPts val="3067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33" dirty="0">
                <a:latin typeface="Optima" charset="0"/>
                <a:ea typeface="Optima" charset="0"/>
                <a:cs typeface="Optima" charset="0"/>
              </a:rPr>
              <a:t>Also, </a:t>
            </a:r>
            <a:r>
              <a:rPr sz="5600" spc="-167" dirty="0">
                <a:latin typeface="Optima" charset="0"/>
                <a:ea typeface="Optima" charset="0"/>
                <a:cs typeface="Optima" charset="0"/>
              </a:rPr>
              <a:t>measurement </a:t>
            </a:r>
            <a:r>
              <a:rPr sz="5600" spc="-267" dirty="0">
                <a:latin typeface="Optima" charset="0"/>
                <a:ea typeface="Optima" charset="0"/>
                <a:cs typeface="Optima" charset="0"/>
              </a:rPr>
              <a:t>error. </a:t>
            </a:r>
            <a:r>
              <a:rPr sz="5600" spc="-313" dirty="0">
                <a:latin typeface="Optima" charset="0"/>
                <a:ea typeface="Optima" charset="0"/>
                <a:cs typeface="Optima" charset="0"/>
              </a:rPr>
              <a:t>Let’s </a:t>
            </a:r>
            <a:r>
              <a:rPr sz="5600" spc="-380" dirty="0">
                <a:latin typeface="Optima" charset="0"/>
                <a:ea typeface="Optima" charset="0"/>
                <a:cs typeface="Optima" charset="0"/>
              </a:rPr>
              <a:t>start </a:t>
            </a:r>
            <a:r>
              <a:rPr sz="5600" spc="-120" dirty="0">
                <a:latin typeface="Optima" charset="0"/>
                <a:ea typeface="Optima" charset="0"/>
                <a:cs typeface="Optima" charset="0"/>
              </a:rPr>
              <a:t>with  </a:t>
            </a:r>
            <a:r>
              <a:rPr sz="5600" spc="-80" dirty="0">
                <a:latin typeface="Optima" charset="0"/>
                <a:ea typeface="Optima" charset="0"/>
                <a:cs typeface="Optima" charset="0"/>
              </a:rPr>
              <a:t>that….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364" y="109728"/>
            <a:ext cx="16876867" cy="8839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300" y="9179498"/>
            <a:ext cx="16489337" cy="3523637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205750" marR="6774" algn="just"/>
            <a:r>
              <a:rPr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Release </a:t>
            </a:r>
            <a:r>
              <a:rPr sz="2667" spc="-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or </a:t>
            </a:r>
            <a:r>
              <a:rPr sz="2667" spc="-80" dirty="0" err="1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rel</a:t>
            </a:r>
            <a:r>
              <a:rPr lang="en-US" sz="2667" spc="-67" dirty="0" err="1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Here</a:t>
            </a:r>
            <a:r>
              <a:rPr lang="en-US"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sz="2667" spc="-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we </a:t>
            </a:r>
            <a:r>
              <a:rPr lang="en-US" sz="2667" spc="-20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fit </a:t>
            </a:r>
            <a:r>
              <a:rPr lang="en-US"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models </a:t>
            </a:r>
            <a:r>
              <a:rPr lang="en-US"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lang="en-US" sz="2667" spc="-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body </a:t>
            </a:r>
            <a:r>
              <a:rPr lang="en-US"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mass </a:t>
            </a:r>
            <a:r>
              <a:rPr lang="en-US" sz="2667" spc="-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evolution </a:t>
            </a:r>
            <a:r>
              <a:rPr lang="en-US" sz="2667" spc="-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onto </a:t>
            </a:r>
            <a:r>
              <a:rPr lang="en-US" sz="2667" spc="-10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dated </a:t>
            </a:r>
            <a:r>
              <a:rPr lang="en-US"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phylogenies </a:t>
            </a:r>
            <a:r>
              <a:rPr lang="en-US"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lang="en-US"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Cretaceous </a:t>
            </a:r>
            <a:r>
              <a:rPr lang="en-US" sz="2667" spc="-2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and </a:t>
            </a:r>
            <a:r>
              <a:rPr lang="en-US" sz="2667" spc="-80" dirty="0" err="1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Palaeogene</a:t>
            </a:r>
            <a:r>
              <a:rPr lang="en-US" sz="2667" spc="-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mammals,  </a:t>
            </a:r>
            <a:r>
              <a:rPr lang="en-US" sz="2667" spc="-2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comparing </a:t>
            </a:r>
            <a:r>
              <a:rPr lang="en-US" sz="2667" spc="-1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the </a:t>
            </a:r>
            <a:r>
              <a:rPr lang="en-US" sz="2667" spc="-1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effect </a:t>
            </a:r>
            <a:r>
              <a:rPr lang="en-US"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lang="en-US"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dating </a:t>
            </a:r>
            <a:r>
              <a:rPr lang="en-US"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method </a:t>
            </a:r>
            <a:r>
              <a:rPr lang="en-US" sz="2667" spc="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on </a:t>
            </a:r>
            <a:r>
              <a:rPr lang="en-US" sz="2667" spc="-1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interpretation </a:t>
            </a:r>
            <a:r>
              <a:rPr lang="en-US"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lang="en-US" sz="2667" spc="-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evolutionary </a:t>
            </a:r>
            <a:r>
              <a:rPr lang="en-US"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model. </a:t>
            </a:r>
            <a:r>
              <a:rPr lang="en-US" sz="2667" spc="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Among </a:t>
            </a:r>
            <a:r>
              <a:rPr lang="en-US" sz="2667" spc="-9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traditional  </a:t>
            </a:r>
            <a:r>
              <a:rPr lang="en-US" sz="2667" spc="-47" dirty="0" err="1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palaeontological</a:t>
            </a:r>
            <a:r>
              <a:rPr lang="en-US" sz="2667" spc="-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dating </a:t>
            </a:r>
            <a:r>
              <a:rPr lang="en-US"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approaches, </a:t>
            </a:r>
            <a:r>
              <a:rPr lang="en-US" sz="2667" spc="-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an </a:t>
            </a:r>
            <a:r>
              <a:rPr lang="en-US" sz="2667" spc="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Ornstein–</a:t>
            </a:r>
            <a:r>
              <a:rPr lang="en-US" sz="2667" spc="7" dirty="0" err="1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Uhlenbeck</a:t>
            </a:r>
            <a:r>
              <a:rPr lang="en-US" sz="2667" spc="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2667" spc="-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model </a:t>
            </a:r>
            <a:r>
              <a:rPr lang="en-US"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with </a:t>
            </a:r>
            <a:r>
              <a:rPr lang="en-US" sz="26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high </a:t>
            </a:r>
            <a:r>
              <a:rPr lang="en-US"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alpha </a:t>
            </a:r>
            <a:r>
              <a:rPr lang="en-US" sz="2667" spc="-1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parameters </a:t>
            </a:r>
            <a:r>
              <a:rPr lang="en-US"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is </a:t>
            </a:r>
            <a:r>
              <a:rPr lang="en-US"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recovered </a:t>
            </a:r>
            <a:r>
              <a:rPr lang="en-US"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as  </a:t>
            </a:r>
            <a:r>
              <a:rPr lang="en-US" sz="2667" spc="-1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best-fitting </a:t>
            </a:r>
            <a:r>
              <a:rPr lang="en-US" sz="2667" spc="-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when </a:t>
            </a:r>
            <a:r>
              <a:rPr lang="en-US"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minimum-age </a:t>
            </a:r>
            <a:r>
              <a:rPr lang="en-US"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dating </a:t>
            </a:r>
            <a:r>
              <a:rPr lang="en-US"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is </a:t>
            </a:r>
            <a:r>
              <a:rPr lang="en-US" sz="2667" spc="-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used, </a:t>
            </a:r>
            <a:r>
              <a:rPr lang="en-US"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while </a:t>
            </a:r>
            <a:r>
              <a:rPr lang="en-US" sz="2667" spc="-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branch-sharing </a:t>
            </a:r>
            <a:r>
              <a:rPr lang="en-US"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methods </a:t>
            </a:r>
            <a:r>
              <a:rPr lang="en-US" sz="2667" spc="-12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are </a:t>
            </a:r>
            <a:r>
              <a:rPr lang="en-US" sz="2667" spc="-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highly </a:t>
            </a:r>
            <a:r>
              <a:rPr lang="en-US" sz="2667" spc="-8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sensitive </a:t>
            </a:r>
            <a:r>
              <a:rPr lang="en-US" sz="2667" spc="-1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to</a:t>
            </a:r>
            <a:r>
              <a:rPr lang="en-US" sz="2667" spc="-1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2667" spc="-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topology.</a:t>
            </a:r>
            <a:endParaRPr lang="en-US" sz="2667" dirty="0">
              <a:latin typeface="Optima" charset="0"/>
              <a:ea typeface="Optima" charset="0"/>
              <a:cs typeface="Optima" charset="0"/>
            </a:endParaRPr>
          </a:p>
          <a:p>
            <a:pPr marL="205750" marR="6774" algn="just"/>
            <a:r>
              <a:rPr sz="2667" spc="-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ease–radiate </a:t>
            </a:r>
            <a:r>
              <a:rPr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models </a:t>
            </a:r>
            <a:r>
              <a:rPr sz="2667" spc="-12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are </a:t>
            </a:r>
            <a:r>
              <a:rPr sz="2667" spc="-1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preferred </a:t>
            </a:r>
            <a:r>
              <a:rPr sz="2667" spc="-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when </a:t>
            </a:r>
            <a:r>
              <a:rPr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Bayesian </a:t>
            </a:r>
            <a:r>
              <a:rPr sz="2667" spc="-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fossilized </a:t>
            </a:r>
            <a:r>
              <a:rPr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birth–death </a:t>
            </a:r>
            <a:r>
              <a:rPr sz="2667" spc="-6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method </a:t>
            </a:r>
            <a:r>
              <a:rPr sz="2667" spc="-4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2667" spc="-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used, </a:t>
            </a:r>
            <a:r>
              <a:rPr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but </a:t>
            </a:r>
            <a:r>
              <a:rPr sz="2667" spc="-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when  using </a:t>
            </a:r>
            <a:r>
              <a:rPr sz="2667" spc="-8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stochastic </a:t>
            </a:r>
            <a:r>
              <a:rPr sz="2667" spc="-1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cal3 </a:t>
            </a:r>
            <a:r>
              <a:rPr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dating </a:t>
            </a:r>
            <a:r>
              <a:rPr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sz="2667" spc="-1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trees, </a:t>
            </a:r>
            <a:r>
              <a:rPr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 </a:t>
            </a:r>
            <a:r>
              <a:rPr sz="2667" spc="-2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model </a:t>
            </a:r>
            <a:r>
              <a:rPr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of </a:t>
            </a:r>
            <a:r>
              <a:rPr sz="2667" spc="-6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increased </a:t>
            </a:r>
            <a:r>
              <a:rPr sz="2667" spc="-5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evolutionary </a:t>
            </a:r>
            <a:r>
              <a:rPr sz="2667" spc="-18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rate </a:t>
            </a:r>
            <a:r>
              <a:rPr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without a </a:t>
            </a:r>
            <a:r>
              <a:rPr sz="2667" spc="-10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release </a:t>
            </a:r>
            <a:r>
              <a:rPr sz="2667" spc="-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in </a:t>
            </a:r>
            <a:r>
              <a:rPr sz="2667" spc="-8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constraint </a:t>
            </a:r>
            <a:r>
              <a:rPr sz="2667" spc="-19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at </a:t>
            </a:r>
            <a:r>
              <a:rPr sz="2667" spc="-1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the  </a:t>
            </a:r>
            <a:r>
              <a:rPr sz="2667" spc="-4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Cretaceous–Palaeogene </a:t>
            </a:r>
            <a:r>
              <a:rPr sz="2667" spc="-20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boundary </a:t>
            </a:r>
            <a:r>
              <a:rPr sz="2667" spc="-3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has </a:t>
            </a:r>
            <a:r>
              <a:rPr sz="2667" spc="-7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highest</a:t>
            </a:r>
            <a:r>
              <a:rPr sz="2667" spc="-207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r>
              <a:rPr sz="2667" spc="-93" dirty="0">
                <a:solidFill>
                  <a:srgbClr val="333132"/>
                </a:solidFill>
                <a:latin typeface="Optima" charset="0"/>
                <a:ea typeface="Optima" charset="0"/>
                <a:cs typeface="Optima" charset="0"/>
              </a:rPr>
              <a:t>support.</a:t>
            </a:r>
            <a:endParaRPr sz="2667" dirty="0">
              <a:latin typeface="Optima" charset="0"/>
              <a:ea typeface="Optima" charset="0"/>
              <a:cs typeface="Optima" charset="0"/>
            </a:endParaRPr>
          </a:p>
          <a:p>
            <a:pPr marL="16934">
              <a:spcBef>
                <a:spcPts val="1053"/>
              </a:spcBef>
            </a:pPr>
            <a:r>
              <a:rPr sz="3200" spc="-7" dirty="0">
                <a:latin typeface="Optima" charset="0"/>
                <a:ea typeface="Optima" charset="0"/>
                <a:cs typeface="Optima" charset="0"/>
              </a:rPr>
              <a:t>Halliday </a:t>
            </a:r>
            <a:r>
              <a:rPr sz="3200" spc="47" dirty="0">
                <a:latin typeface="Optima" charset="0"/>
                <a:ea typeface="Optima" charset="0"/>
                <a:cs typeface="Optima" charset="0"/>
              </a:rPr>
              <a:t>&amp; </a:t>
            </a:r>
            <a:r>
              <a:rPr sz="3200" spc="33" dirty="0">
                <a:latin typeface="Optima" charset="0"/>
                <a:ea typeface="Optima" charset="0"/>
                <a:cs typeface="Optima" charset="0"/>
              </a:rPr>
              <a:t>Goswami</a:t>
            </a:r>
            <a:r>
              <a:rPr sz="3200" spc="-3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2016</a:t>
            </a:r>
            <a:endParaRPr sz="3200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0844" y="3379798"/>
            <a:ext cx="8086760" cy="2725533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800" spc="233" dirty="0">
                <a:latin typeface="Optima" charset="0"/>
                <a:ea typeface="Optima" charset="0"/>
                <a:cs typeface="Optima" charset="0"/>
              </a:rPr>
              <a:t>Model</a:t>
            </a:r>
            <a:r>
              <a:rPr sz="8800" spc="-2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800" spc="-113" dirty="0">
                <a:latin typeface="Optima" charset="0"/>
                <a:ea typeface="Optima" charset="0"/>
                <a:cs typeface="Optima" charset="0"/>
              </a:rPr>
              <a:t>adequacy</a:t>
            </a:r>
            <a:endParaRPr sz="88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1907" y="6443691"/>
            <a:ext cx="17340261" cy="413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95" y="6528360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696" y="6528360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31907" y="1803815"/>
            <a:ext cx="17306393" cy="4114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27" y="1883235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828" y="1883235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31908" y="6743690"/>
            <a:ext cx="3556109" cy="3556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-31908" y="1917104"/>
            <a:ext cx="3556109" cy="355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6959" y="406400"/>
            <a:ext cx="13681704" cy="3915731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000" spc="-7" dirty="0">
                <a:latin typeface="Optima" charset="0"/>
                <a:ea typeface="Optima" charset="0"/>
                <a:cs typeface="Optima" charset="0"/>
              </a:rPr>
              <a:t>I </a:t>
            </a:r>
            <a:r>
              <a:rPr sz="8000" spc="-240" dirty="0">
                <a:latin typeface="Optima" charset="0"/>
                <a:ea typeface="Optima" charset="0"/>
                <a:cs typeface="Optima" charset="0"/>
              </a:rPr>
              <a:t>observe:</a:t>
            </a:r>
            <a:r>
              <a:rPr sz="8000" spc="-5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-7" dirty="0">
                <a:latin typeface="Optima" charset="0"/>
                <a:ea typeface="Optima" charset="0"/>
                <a:cs typeface="Optima" charset="0"/>
              </a:rPr>
              <a:t>112121221313121</a:t>
            </a:r>
            <a:endParaRPr sz="8000">
              <a:latin typeface="Optima" charset="0"/>
              <a:ea typeface="Optima" charset="0"/>
              <a:cs typeface="Optima" charset="0"/>
            </a:endParaRPr>
          </a:p>
          <a:p>
            <a:pPr>
              <a:spcBef>
                <a:spcPts val="40"/>
              </a:spcBef>
            </a:pPr>
            <a:endParaRPr sz="9334">
              <a:latin typeface="Optima" charset="0"/>
              <a:ea typeface="Optima" charset="0"/>
              <a:cs typeface="Optima" charset="0"/>
            </a:endParaRPr>
          </a:p>
          <a:p>
            <a:pPr marL="2305589"/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</a:t>
            </a:r>
            <a:r>
              <a:rPr sz="8000" spc="-50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612" dirty="0">
                <a:latin typeface="Optima" charset="0"/>
                <a:ea typeface="Optima" charset="0"/>
                <a:cs typeface="Optima" charset="0"/>
              </a:rPr>
              <a:t>A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35602" y="7520684"/>
            <a:ext cx="4145421" cy="124820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</a:t>
            </a:r>
            <a:r>
              <a:rPr sz="8000" spc="-32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360" dirty="0">
                <a:latin typeface="Optima" charset="0"/>
                <a:ea typeface="Optima" charset="0"/>
                <a:cs typeface="Optima" charset="0"/>
              </a:rPr>
              <a:t>B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732" y="6129376"/>
            <a:ext cx="17340261" cy="413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7334" y="6214045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335" y="6214045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32" y="1489500"/>
            <a:ext cx="17306393" cy="4114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3466" y="1568920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467" y="1568920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731" y="6429375"/>
            <a:ext cx="3556109" cy="3556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731" y="1602789"/>
            <a:ext cx="3556109" cy="355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4597" y="16256"/>
            <a:ext cx="15201517" cy="10279747"/>
          </a:xfrm>
          <a:prstGeom prst="rect">
            <a:avLst/>
          </a:prstGeom>
        </p:spPr>
        <p:txBody>
          <a:bodyPr vert="horz" wrap="square" lIns="0" tIns="337830" rIns="0" bIns="0" rtlCol="0">
            <a:spAutoFit/>
          </a:bodyPr>
          <a:lstStyle/>
          <a:p>
            <a:pPr marL="16934">
              <a:spcBef>
                <a:spcPts val="2660"/>
              </a:spcBef>
            </a:pPr>
            <a:r>
              <a:rPr sz="8000" spc="-7" dirty="0">
                <a:latin typeface="Optima" charset="0"/>
                <a:ea typeface="Optima" charset="0"/>
                <a:cs typeface="Optima" charset="0"/>
              </a:rPr>
              <a:t>I </a:t>
            </a:r>
            <a:r>
              <a:rPr sz="8000" spc="-240" dirty="0">
                <a:latin typeface="Optima" charset="0"/>
                <a:ea typeface="Optima" charset="0"/>
                <a:cs typeface="Optima" charset="0"/>
              </a:rPr>
              <a:t>observe:</a:t>
            </a:r>
            <a:r>
              <a:rPr sz="8000" spc="-43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-7" dirty="0">
                <a:latin typeface="Optima" charset="0"/>
                <a:ea typeface="Optima" charset="0"/>
                <a:cs typeface="Optima" charset="0"/>
              </a:rPr>
              <a:t>112121221313121</a:t>
            </a:r>
            <a:endParaRPr sz="8000">
              <a:latin typeface="Optima" charset="0"/>
              <a:ea typeface="Optima" charset="0"/>
              <a:cs typeface="Optima" charset="0"/>
            </a:endParaRPr>
          </a:p>
          <a:p>
            <a:pPr marL="2305589" marR="100758">
              <a:spcBef>
                <a:spcPts val="2533"/>
              </a:spcBef>
            </a:pPr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 </a:t>
            </a:r>
            <a:r>
              <a:rPr sz="8000" spc="-53" dirty="0">
                <a:latin typeface="Optima" charset="0"/>
                <a:ea typeface="Optima" charset="0"/>
                <a:cs typeface="Optima" charset="0"/>
              </a:rPr>
              <a:t>A: </a:t>
            </a:r>
            <a:r>
              <a:rPr sz="8000" spc="-80" dirty="0">
                <a:latin typeface="Optima" charset="0"/>
                <a:ea typeface="Optima" charset="0"/>
                <a:cs typeface="Optima" charset="0"/>
              </a:rPr>
              <a:t>Prob </a:t>
            </a:r>
            <a:r>
              <a:rPr sz="8000" spc="-293" dirty="0">
                <a:latin typeface="Optima" charset="0"/>
                <a:ea typeface="Optima" charset="0"/>
                <a:cs typeface="Optima" charset="0"/>
              </a:rPr>
              <a:t>of </a:t>
            </a:r>
            <a:r>
              <a:rPr sz="8000" spc="-347" dirty="0">
                <a:latin typeface="Optima" charset="0"/>
                <a:ea typeface="Optima" charset="0"/>
                <a:cs typeface="Optima" charset="0"/>
              </a:rPr>
              <a:t>data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  </a:t>
            </a:r>
            <a:r>
              <a:rPr sz="8000" spc="-47" dirty="0">
                <a:latin typeface="Optima" charset="0"/>
                <a:ea typeface="Optima" charset="0"/>
                <a:cs typeface="Optima" charset="0"/>
              </a:rPr>
              <a:t>likelihood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 </a:t>
            </a:r>
            <a:r>
              <a:rPr sz="8000" spc="-373" dirty="0">
                <a:latin typeface="Optima" charset="0"/>
                <a:ea typeface="Optima" charset="0"/>
                <a:cs typeface="Optima" charset="0"/>
              </a:rPr>
              <a:t>(1/6)</a:t>
            </a:r>
            <a:r>
              <a:rPr sz="8000" spc="-559" baseline="25000" dirty="0">
                <a:latin typeface="Optima" charset="0"/>
                <a:ea typeface="Optima" charset="0"/>
                <a:cs typeface="Optima" charset="0"/>
              </a:rPr>
              <a:t>15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z="8000" spc="-15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-53" dirty="0">
                <a:latin typeface="Optima" charset="0"/>
                <a:ea typeface="Optima" charset="0"/>
                <a:cs typeface="Optima" charset="0"/>
              </a:rPr>
              <a:t>2.1e-12  </a:t>
            </a:r>
            <a:r>
              <a:rPr sz="8000" spc="113" dirty="0">
                <a:latin typeface="Optima" charset="0"/>
                <a:ea typeface="Optima" charset="0"/>
                <a:cs typeface="Optima" charset="0"/>
              </a:rPr>
              <a:t>NegLnL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z="8000" spc="-52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7" dirty="0">
                <a:latin typeface="Optima" charset="0"/>
                <a:ea typeface="Optima" charset="0"/>
                <a:cs typeface="Optima" charset="0"/>
              </a:rPr>
              <a:t>26.9</a:t>
            </a:r>
            <a:endParaRPr sz="8000">
              <a:latin typeface="Optima" charset="0"/>
              <a:ea typeface="Optima" charset="0"/>
              <a:cs typeface="Optima" charset="0"/>
            </a:endParaRPr>
          </a:p>
          <a:p>
            <a:pPr marL="2305589" marR="6774">
              <a:spcBef>
                <a:spcPts val="7847"/>
              </a:spcBef>
            </a:pPr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 </a:t>
            </a:r>
            <a:r>
              <a:rPr sz="8000" spc="-180" dirty="0">
                <a:latin typeface="Optima" charset="0"/>
                <a:ea typeface="Optima" charset="0"/>
                <a:cs typeface="Optima" charset="0"/>
              </a:rPr>
              <a:t>B: </a:t>
            </a:r>
            <a:r>
              <a:rPr sz="8000" spc="-80" dirty="0">
                <a:latin typeface="Optima" charset="0"/>
                <a:ea typeface="Optima" charset="0"/>
                <a:cs typeface="Optima" charset="0"/>
              </a:rPr>
              <a:t>Prob </a:t>
            </a:r>
            <a:r>
              <a:rPr sz="8000" spc="-293" dirty="0">
                <a:latin typeface="Optima" charset="0"/>
                <a:ea typeface="Optima" charset="0"/>
                <a:cs typeface="Optima" charset="0"/>
              </a:rPr>
              <a:t>of </a:t>
            </a:r>
            <a:r>
              <a:rPr sz="8000" spc="-347" dirty="0">
                <a:latin typeface="Optima" charset="0"/>
                <a:ea typeface="Optima" charset="0"/>
                <a:cs typeface="Optima" charset="0"/>
              </a:rPr>
              <a:t>data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  </a:t>
            </a:r>
            <a:r>
              <a:rPr sz="8000" spc="-47" dirty="0">
                <a:latin typeface="Optima" charset="0"/>
                <a:ea typeface="Optima" charset="0"/>
                <a:cs typeface="Optima" charset="0"/>
              </a:rPr>
              <a:t>likelihood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 </a:t>
            </a:r>
            <a:r>
              <a:rPr sz="8000" spc="-373" dirty="0">
                <a:latin typeface="Optima" charset="0"/>
                <a:ea typeface="Optima" charset="0"/>
                <a:cs typeface="Optima" charset="0"/>
              </a:rPr>
              <a:t>(1/8)</a:t>
            </a:r>
            <a:r>
              <a:rPr sz="8000" spc="-559" baseline="25000" dirty="0">
                <a:latin typeface="Optima" charset="0"/>
                <a:ea typeface="Optima" charset="0"/>
                <a:cs typeface="Optima" charset="0"/>
              </a:rPr>
              <a:t>15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z="8000" spc="-101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-53" dirty="0">
                <a:latin typeface="Optima" charset="0"/>
                <a:ea typeface="Optima" charset="0"/>
                <a:cs typeface="Optima" charset="0"/>
              </a:rPr>
              <a:t>2.8e-14  </a:t>
            </a:r>
            <a:r>
              <a:rPr sz="8000" spc="113" dirty="0">
                <a:latin typeface="Optima" charset="0"/>
                <a:ea typeface="Optima" charset="0"/>
                <a:cs typeface="Optima" charset="0"/>
              </a:rPr>
              <a:t>NegLnL </a:t>
            </a:r>
            <a:r>
              <a:rPr sz="8000" spc="645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z="8000" spc="-52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7" dirty="0">
                <a:latin typeface="Optima" charset="0"/>
                <a:ea typeface="Optima" charset="0"/>
                <a:cs typeface="Optima" charset="0"/>
              </a:rPr>
              <a:t>31.9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5" y="6038307"/>
            <a:ext cx="17340261" cy="4131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207" y="6122976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208" y="6122976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605" y="1398431"/>
            <a:ext cx="17306393" cy="4114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339" y="1477851"/>
            <a:ext cx="17137056" cy="3904946"/>
          </a:xfrm>
          <a:custGeom>
            <a:avLst/>
            <a:gdLst/>
            <a:ahLst/>
            <a:cxnLst/>
            <a:rect l="l" t="t" r="r" b="b"/>
            <a:pathLst>
              <a:path w="12852400" h="2928620">
                <a:moveTo>
                  <a:pt x="0" y="2928048"/>
                </a:moveTo>
                <a:lnTo>
                  <a:pt x="12852400" y="2928048"/>
                </a:lnTo>
                <a:lnTo>
                  <a:pt x="12852400" y="0"/>
                </a:lnTo>
                <a:lnTo>
                  <a:pt x="0" y="0"/>
                </a:lnTo>
                <a:lnTo>
                  <a:pt x="0" y="2928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340" y="1477851"/>
            <a:ext cx="17137903" cy="3904946"/>
          </a:xfrm>
          <a:custGeom>
            <a:avLst/>
            <a:gdLst/>
            <a:ahLst/>
            <a:cxnLst/>
            <a:rect l="l" t="t" r="r" b="b"/>
            <a:pathLst>
              <a:path w="12853035" h="2928620">
                <a:moveTo>
                  <a:pt x="0" y="0"/>
                </a:moveTo>
                <a:lnTo>
                  <a:pt x="12852407" y="0"/>
                </a:lnTo>
                <a:lnTo>
                  <a:pt x="12852407" y="2928041"/>
                </a:lnTo>
                <a:lnTo>
                  <a:pt x="0" y="292804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604" y="6338306"/>
            <a:ext cx="3556109" cy="3556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604" y="1511720"/>
            <a:ext cx="3556109" cy="355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80471" y="1016"/>
            <a:ext cx="13681704" cy="124820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000" spc="-7" dirty="0">
                <a:latin typeface="Optima" charset="0"/>
                <a:ea typeface="Optima" charset="0"/>
                <a:cs typeface="Optima" charset="0"/>
              </a:rPr>
              <a:t>I </a:t>
            </a:r>
            <a:r>
              <a:rPr sz="8000" spc="-240" dirty="0">
                <a:latin typeface="Optima" charset="0"/>
                <a:ea typeface="Optima" charset="0"/>
                <a:cs typeface="Optima" charset="0"/>
              </a:rPr>
              <a:t>observe:</a:t>
            </a:r>
            <a:r>
              <a:rPr sz="8000" spc="-50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-7" dirty="0">
                <a:latin typeface="Optima" charset="0"/>
                <a:ea typeface="Optima" charset="0"/>
                <a:cs typeface="Optima" charset="0"/>
              </a:rPr>
              <a:t>112121221313121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9113" y="2588931"/>
            <a:ext cx="3779635" cy="247931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</a:t>
            </a:r>
            <a:r>
              <a:rPr sz="8000" spc="-60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612" dirty="0">
                <a:latin typeface="Optima" charset="0"/>
                <a:ea typeface="Optima" charset="0"/>
                <a:cs typeface="Optima" charset="0"/>
              </a:rPr>
              <a:t>A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9114" y="7115300"/>
            <a:ext cx="3760161" cy="247931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000" spc="213" dirty="0">
                <a:latin typeface="Optima" charset="0"/>
                <a:ea typeface="Optima" charset="0"/>
                <a:cs typeface="Optima" charset="0"/>
              </a:rPr>
              <a:t>Model</a:t>
            </a:r>
            <a:r>
              <a:rPr sz="8000" spc="-32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000" spc="360" dirty="0">
                <a:latin typeface="Optima" charset="0"/>
                <a:ea typeface="Optima" charset="0"/>
                <a:cs typeface="Optima" charset="0"/>
              </a:rPr>
              <a:t>B</a:t>
            </a:r>
            <a:endParaRPr sz="80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961" y="10603672"/>
            <a:ext cx="15986401" cy="173534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6934" marR="6774" algn="ctr">
              <a:lnSpc>
                <a:spcPct val="101200"/>
              </a:lnSpc>
              <a:spcBef>
                <a:spcPts val="80"/>
              </a:spcBef>
            </a:pPr>
            <a:r>
              <a:rPr sz="3734" dirty="0">
                <a:latin typeface="Optima" charset="0"/>
                <a:ea typeface="Optima" charset="0"/>
                <a:cs typeface="Optima" charset="0"/>
              </a:rPr>
              <a:t>I’ve told you that simulating data is one way to see if a model is adequate. Talk  to your neighbors about what this could mean in this case. Code it up, run it.</a:t>
            </a:r>
          </a:p>
          <a:p>
            <a:pPr algn="ctr">
              <a:lnSpc>
                <a:spcPts val="4400"/>
              </a:lnSpc>
            </a:pPr>
            <a:r>
              <a:rPr sz="3734" dirty="0">
                <a:latin typeface="Optima" charset="0"/>
                <a:ea typeface="Optima" charset="0"/>
                <a:cs typeface="Optima" charset="0"/>
              </a:rPr>
              <a:t>See what you find.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4531" y="283538"/>
            <a:ext cx="14122831" cy="11840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871" y="12513039"/>
            <a:ext cx="7475448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-100" dirty="0">
                <a:latin typeface="Optima" charset="0"/>
                <a:ea typeface="Optima" charset="0"/>
                <a:cs typeface="Optima" charset="0"/>
              </a:rPr>
              <a:t>Pennell, </a:t>
            </a:r>
            <a:r>
              <a:rPr sz="3200" spc="-147" dirty="0">
                <a:latin typeface="Optima" charset="0"/>
                <a:ea typeface="Optima" charset="0"/>
                <a:cs typeface="Optima" charset="0"/>
              </a:rPr>
              <a:t>FitzJohn, </a:t>
            </a:r>
            <a:r>
              <a:rPr sz="3200" spc="-40" dirty="0">
                <a:latin typeface="Optima" charset="0"/>
                <a:ea typeface="Optima" charset="0"/>
                <a:cs typeface="Optima" charset="0"/>
              </a:rPr>
              <a:t>Cornwell, </a:t>
            </a:r>
            <a:r>
              <a:rPr sz="3200" spc="33" dirty="0">
                <a:latin typeface="Optima" charset="0"/>
                <a:ea typeface="Optima" charset="0"/>
                <a:cs typeface="Optima" charset="0"/>
              </a:rPr>
              <a:t>Harmon</a:t>
            </a:r>
            <a:r>
              <a:rPr sz="3200" spc="-11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2015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321" y="37592"/>
            <a:ext cx="16459702" cy="11443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10573" y="12436420"/>
            <a:ext cx="7475448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-100" dirty="0">
                <a:latin typeface="Optima" charset="0"/>
                <a:ea typeface="Optima" charset="0"/>
                <a:cs typeface="Optima" charset="0"/>
              </a:rPr>
              <a:t>Pennell, </a:t>
            </a:r>
            <a:r>
              <a:rPr sz="3200" spc="-147" dirty="0">
                <a:latin typeface="Optima" charset="0"/>
                <a:ea typeface="Optima" charset="0"/>
                <a:cs typeface="Optima" charset="0"/>
              </a:rPr>
              <a:t>FitzJohn, </a:t>
            </a:r>
            <a:r>
              <a:rPr sz="3200" spc="-40" dirty="0">
                <a:latin typeface="Optima" charset="0"/>
                <a:ea typeface="Optima" charset="0"/>
                <a:cs typeface="Optima" charset="0"/>
              </a:rPr>
              <a:t>Cornwell, </a:t>
            </a:r>
            <a:r>
              <a:rPr sz="3200" spc="33" dirty="0">
                <a:latin typeface="Optima" charset="0"/>
                <a:ea typeface="Optima" charset="0"/>
                <a:cs typeface="Optima" charset="0"/>
              </a:rPr>
              <a:t>Harmon</a:t>
            </a:r>
            <a:r>
              <a:rPr sz="3200" spc="-11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2015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131" y="939800"/>
            <a:ext cx="16290132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5400" dirty="0">
                <a:latin typeface="Optima" charset="0"/>
                <a:ea typeface="Optima" charset="0"/>
                <a:cs typeface="Optima" charset="0"/>
              </a:rPr>
              <a:t>What would you do if you find your model is inadequate? Ideally, make a better model. What if you can’t? Should we #</a:t>
            </a:r>
            <a:r>
              <a:rPr lang="en-US" sz="5400" dirty="0" err="1">
                <a:latin typeface="Optima" charset="0"/>
                <a:ea typeface="Optima" charset="0"/>
                <a:cs typeface="Optima" charset="0"/>
              </a:rPr>
              <a:t>JustSayNo</a:t>
            </a:r>
            <a:r>
              <a:rPr lang="en-US" sz="5400" dirty="0">
                <a:latin typeface="Optima" charset="0"/>
                <a:ea typeface="Optima" charset="0"/>
                <a:cs typeface="Optima" charset="0"/>
              </a:rPr>
              <a:t> and not continue, or #</a:t>
            </a:r>
            <a:r>
              <a:rPr lang="en-US" sz="5400" dirty="0" err="1">
                <a:latin typeface="Optima" charset="0"/>
                <a:ea typeface="Optima" charset="0"/>
                <a:cs typeface="Optima" charset="0"/>
              </a:rPr>
              <a:t>BeBest</a:t>
            </a:r>
            <a:r>
              <a:rPr lang="en-US" sz="5400" dirty="0">
                <a:latin typeface="Optima" charset="0"/>
                <a:ea typeface="Optima" charset="0"/>
                <a:cs typeface="Optima" charset="0"/>
              </a:rPr>
              <a:t> with the models we have?</a:t>
            </a:r>
            <a:br>
              <a:rPr lang="en-US" sz="5400" dirty="0">
                <a:latin typeface="Optima" charset="0"/>
                <a:ea typeface="Optima" charset="0"/>
                <a:cs typeface="Optima" charset="0"/>
              </a:rPr>
            </a:br>
            <a:endParaRPr lang="en-US" sz="5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5400" dirty="0">
                <a:latin typeface="Optima" charset="0"/>
                <a:ea typeface="Optima" charset="0"/>
                <a:cs typeface="Optima" charset="0"/>
              </a:rPr>
              <a:t>What would you do if you find your results  depend on dating or some other aspect of your tree?</a:t>
            </a:r>
            <a:br>
              <a:rPr lang="en-US" sz="5400" dirty="0">
                <a:latin typeface="Optima" charset="0"/>
                <a:ea typeface="Optima" charset="0"/>
                <a:cs typeface="Optima" charset="0"/>
              </a:rPr>
            </a:br>
            <a:endParaRPr lang="en-US" sz="5400" dirty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5400" dirty="0">
                <a:latin typeface="Optima" charset="0"/>
                <a:ea typeface="Optima" charset="0"/>
                <a:cs typeface="Optima" charset="0"/>
              </a:rPr>
              <a:t>What would you do if your regimes are  arranged such that there’s not enough information to estimate optima?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345" y="753455"/>
            <a:ext cx="9165446" cy="137131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8800" spc="-120" dirty="0">
                <a:latin typeface="Optima" charset="0"/>
                <a:ea typeface="Optima" charset="0"/>
                <a:cs typeface="Optima" charset="0"/>
              </a:rPr>
              <a:t>Measurement</a:t>
            </a:r>
            <a:r>
              <a:rPr sz="8800" spc="-32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8800" spc="-339" dirty="0">
                <a:latin typeface="Optima" charset="0"/>
                <a:ea typeface="Optima" charset="0"/>
                <a:cs typeface="Optima" charset="0"/>
              </a:rPr>
              <a:t>error</a:t>
            </a:r>
            <a:endParaRPr sz="88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1131" y="3302000"/>
            <a:ext cx="14664714" cy="9069151"/>
          </a:xfrm>
          <a:prstGeom prst="rect">
            <a:avLst/>
          </a:prstGeom>
        </p:spPr>
        <p:txBody>
          <a:bodyPr vert="horz" wrap="square" lIns="0" tIns="50802" rIns="0" bIns="0" rtlCol="0">
            <a:spAutoFit/>
          </a:bodyPr>
          <a:lstStyle/>
          <a:p>
            <a:pPr marL="778972" marR="922913" indent="-762038">
              <a:lnSpc>
                <a:spcPts val="6667"/>
              </a:lnSpc>
              <a:spcBef>
                <a:spcPts val="400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7" dirty="0">
                <a:latin typeface="Optima" charset="0"/>
                <a:ea typeface="Optima" charset="0"/>
                <a:cs typeface="Optima" charset="0"/>
              </a:rPr>
              <a:t>Darwin’s </a:t>
            </a:r>
            <a:r>
              <a:rPr sz="5600" spc="-280" dirty="0">
                <a:latin typeface="Optima" charset="0"/>
                <a:ea typeface="Optima" charset="0"/>
                <a:cs typeface="Optima" charset="0"/>
              </a:rPr>
              <a:t>great </a:t>
            </a:r>
            <a:r>
              <a:rPr sz="5600" spc="-113" dirty="0">
                <a:latin typeface="Optima" charset="0"/>
                <a:ea typeface="Optima" charset="0"/>
                <a:cs typeface="Optima" charset="0"/>
              </a:rPr>
              <a:t>insight </a:t>
            </a:r>
            <a:r>
              <a:rPr sz="5600" spc="-20" dirty="0">
                <a:latin typeface="Optima" charset="0"/>
                <a:ea typeface="Optima" charset="0"/>
                <a:cs typeface="Optima" charset="0"/>
              </a:rPr>
              <a:t>was </a:t>
            </a:r>
            <a:r>
              <a:rPr sz="5600" spc="-360" dirty="0">
                <a:latin typeface="Optima" charset="0"/>
                <a:ea typeface="Optima" charset="0"/>
                <a:cs typeface="Optima" charset="0"/>
              </a:rPr>
              <a:t>that </a:t>
            </a:r>
            <a:r>
              <a:rPr sz="5600" spc="-127" dirty="0">
                <a:latin typeface="Optima" charset="0"/>
                <a:ea typeface="Optima" charset="0"/>
                <a:cs typeface="Optima" charset="0"/>
              </a:rPr>
              <a:t>variation </a:t>
            </a:r>
            <a:r>
              <a:rPr sz="5600" spc="-73" dirty="0">
                <a:latin typeface="Optima" charset="0"/>
                <a:ea typeface="Optima" charset="0"/>
                <a:cs typeface="Optima" charset="0"/>
              </a:rPr>
              <a:t>is  </a:t>
            </a:r>
            <a:r>
              <a:rPr sz="5600" spc="-93" dirty="0">
                <a:latin typeface="Optima" charset="0"/>
                <a:ea typeface="Optima" charset="0"/>
                <a:cs typeface="Optima" charset="0"/>
              </a:rPr>
              <a:t>widespread </a:t>
            </a:r>
            <a:r>
              <a:rPr sz="5600" dirty="0">
                <a:latin typeface="Optima" charset="0"/>
                <a:ea typeface="Optima" charset="0"/>
                <a:cs typeface="Optima" charset="0"/>
              </a:rPr>
              <a:t>in </a:t>
            </a:r>
            <a:r>
              <a:rPr sz="5600" spc="-253" dirty="0">
                <a:latin typeface="Optima" charset="0"/>
                <a:ea typeface="Optima" charset="0"/>
                <a:cs typeface="Optima" charset="0"/>
              </a:rPr>
              <a:t>nature, </a:t>
            </a:r>
            <a:r>
              <a:rPr sz="5600" spc="-100" dirty="0">
                <a:latin typeface="Optima" charset="0"/>
                <a:ea typeface="Optima" charset="0"/>
                <a:cs typeface="Optima" charset="0"/>
              </a:rPr>
              <a:t>even </a:t>
            </a:r>
            <a:r>
              <a:rPr sz="5600" spc="-80" dirty="0">
                <a:latin typeface="Optima" charset="0"/>
                <a:ea typeface="Optima" charset="0"/>
                <a:cs typeface="Optima" charset="0"/>
              </a:rPr>
              <a:t>within</a:t>
            </a:r>
            <a:r>
              <a:rPr sz="5600" spc="-33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107" dirty="0">
                <a:latin typeface="Optima" charset="0"/>
                <a:ea typeface="Optima" charset="0"/>
                <a:cs typeface="Optima" charset="0"/>
              </a:rPr>
              <a:t>species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marR="1432632" indent="-762038">
              <a:lnSpc>
                <a:spcPts val="6667"/>
              </a:lnSpc>
              <a:spcBef>
                <a:spcPts val="3334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20" dirty="0">
                <a:latin typeface="Optima" charset="0"/>
                <a:ea typeface="Optima" charset="0"/>
                <a:cs typeface="Optima" charset="0"/>
              </a:rPr>
              <a:t>In </a:t>
            </a:r>
            <a:r>
              <a:rPr sz="5600" spc="-127" dirty="0">
                <a:latin typeface="Optima" charset="0"/>
                <a:ea typeface="Optima" charset="0"/>
                <a:cs typeface="Optima" charset="0"/>
              </a:rPr>
              <a:t>comparative </a:t>
            </a:r>
            <a:r>
              <a:rPr sz="5600" spc="13" dirty="0">
                <a:latin typeface="Optima" charset="0"/>
                <a:ea typeface="Optima" charset="0"/>
                <a:cs typeface="Optima" charset="0"/>
              </a:rPr>
              <a:t>methods…. </a:t>
            </a:r>
            <a:r>
              <a:rPr sz="5600" spc="-233" dirty="0">
                <a:latin typeface="Optima" charset="0"/>
                <a:ea typeface="Optima" charset="0"/>
                <a:cs typeface="Optima" charset="0"/>
              </a:rPr>
              <a:t>we’re</a:t>
            </a:r>
            <a:r>
              <a:rPr sz="5600" spc="-49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233" dirty="0">
                <a:latin typeface="Optima" charset="0"/>
                <a:ea typeface="Optima" charset="0"/>
                <a:cs typeface="Optima" charset="0"/>
              </a:rPr>
              <a:t>getting  </a:t>
            </a:r>
            <a:r>
              <a:rPr sz="5600" spc="-293" dirty="0">
                <a:latin typeface="Optima" charset="0"/>
                <a:ea typeface="Optima" charset="0"/>
                <a:cs typeface="Optima" charset="0"/>
              </a:rPr>
              <a:t>there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indent="-762038">
              <a:spcBef>
                <a:spcPts val="3067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187" dirty="0">
                <a:latin typeface="Optima" charset="0"/>
                <a:ea typeface="Optima" charset="0"/>
                <a:cs typeface="Optima" charset="0"/>
              </a:rPr>
              <a:t>There </a:t>
            </a:r>
            <a:r>
              <a:rPr sz="5600" spc="-73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5600" spc="-127" dirty="0">
                <a:latin typeface="Optima" charset="0"/>
                <a:ea typeface="Optima" charset="0"/>
                <a:cs typeface="Optima" charset="0"/>
              </a:rPr>
              <a:t>variation </a:t>
            </a:r>
            <a:r>
              <a:rPr sz="5600" spc="-80" dirty="0">
                <a:latin typeface="Optima" charset="0"/>
                <a:ea typeface="Optima" charset="0"/>
                <a:cs typeface="Optima" charset="0"/>
              </a:rPr>
              <a:t>within</a:t>
            </a:r>
            <a:r>
              <a:rPr sz="5600" spc="-18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107" dirty="0">
                <a:latin typeface="Optima" charset="0"/>
                <a:ea typeface="Optima" charset="0"/>
                <a:cs typeface="Optima" charset="0"/>
              </a:rPr>
              <a:t>species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778972" marR="6774" indent="-762038">
              <a:lnSpc>
                <a:spcPts val="6667"/>
              </a:lnSpc>
              <a:spcBef>
                <a:spcPts val="3414"/>
              </a:spcBef>
              <a:buSzPct val="171428"/>
              <a:buFont typeface="Arial"/>
              <a:buChar char="•"/>
              <a:tabLst>
                <a:tab pos="778972" algn="l"/>
              </a:tabLst>
            </a:pPr>
            <a:r>
              <a:rPr sz="5600" spc="-187" dirty="0">
                <a:latin typeface="Optima" charset="0"/>
                <a:ea typeface="Optima" charset="0"/>
                <a:cs typeface="Optima" charset="0"/>
              </a:rPr>
              <a:t>There </a:t>
            </a:r>
            <a:r>
              <a:rPr sz="5600" spc="-73" dirty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sz="5600" spc="-60" dirty="0">
                <a:latin typeface="Optima" charset="0"/>
                <a:ea typeface="Optima" charset="0"/>
                <a:cs typeface="Optima" charset="0"/>
              </a:rPr>
              <a:t>also </a:t>
            </a:r>
            <a:r>
              <a:rPr sz="5600" spc="-173" dirty="0">
                <a:latin typeface="Optima" charset="0"/>
                <a:ea typeface="Optima" charset="0"/>
                <a:cs typeface="Optima" charset="0"/>
              </a:rPr>
              <a:t>uncertainty </a:t>
            </a:r>
            <a:r>
              <a:rPr sz="5600" dirty="0">
                <a:latin typeface="Optima" charset="0"/>
                <a:ea typeface="Optima" charset="0"/>
                <a:cs typeface="Optima" charset="0"/>
              </a:rPr>
              <a:t>in </a:t>
            </a:r>
            <a:r>
              <a:rPr sz="5600" spc="-167" dirty="0">
                <a:latin typeface="Optima" charset="0"/>
                <a:ea typeface="Optima" charset="0"/>
                <a:cs typeface="Optima" charset="0"/>
              </a:rPr>
              <a:t>measurements</a:t>
            </a:r>
            <a:r>
              <a:rPr sz="5600" spc="-272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247" dirty="0">
                <a:latin typeface="Optima" charset="0"/>
                <a:ea typeface="Optima" charset="0"/>
                <a:cs typeface="Optima" charset="0"/>
              </a:rPr>
              <a:t>for  </a:t>
            </a:r>
            <a:r>
              <a:rPr sz="5600" spc="-147" dirty="0">
                <a:latin typeface="Optima" charset="0"/>
                <a:ea typeface="Optima" charset="0"/>
                <a:cs typeface="Optima" charset="0"/>
              </a:rPr>
              <a:t>a </a:t>
            </a:r>
            <a:r>
              <a:rPr sz="5600" spc="-47" dirty="0">
                <a:latin typeface="Optima" charset="0"/>
                <a:ea typeface="Optima" charset="0"/>
                <a:cs typeface="Optima" charset="0"/>
              </a:rPr>
              <a:t>given</a:t>
            </a:r>
            <a:r>
              <a:rPr sz="5600" spc="-140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27" dirty="0">
                <a:latin typeface="Optima" charset="0"/>
                <a:ea typeface="Optima" charset="0"/>
                <a:cs typeface="Optima" charset="0"/>
              </a:rPr>
              <a:t>individual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  <a:p>
            <a:pPr marL="1371669" marR="1040605" lvl="1" indent="-762038">
              <a:lnSpc>
                <a:spcPts val="5067"/>
              </a:lnSpc>
              <a:spcBef>
                <a:spcPts val="3414"/>
              </a:spcBef>
              <a:buSzPct val="171875"/>
              <a:buFont typeface="Arial"/>
              <a:buChar char="•"/>
              <a:tabLst>
                <a:tab pos="1370822" algn="l"/>
                <a:tab pos="1371669" algn="l"/>
              </a:tabLst>
            </a:pPr>
            <a:r>
              <a:rPr sz="4267" spc="-40" dirty="0">
                <a:latin typeface="Optima" charset="0"/>
                <a:ea typeface="Optima" charset="0"/>
                <a:cs typeface="Optima" charset="0"/>
              </a:rPr>
              <a:t>Giant </a:t>
            </a:r>
            <a:r>
              <a:rPr sz="4267" spc="-20" dirty="0">
                <a:latin typeface="Optima" charset="0"/>
                <a:ea typeface="Optima" charset="0"/>
                <a:cs typeface="Optima" charset="0"/>
              </a:rPr>
              <a:t>squid </a:t>
            </a:r>
            <a:r>
              <a:rPr sz="4267" spc="-160" dirty="0">
                <a:latin typeface="Optima" charset="0"/>
                <a:ea typeface="Optima" charset="0"/>
                <a:cs typeface="Optima" charset="0"/>
              </a:rPr>
              <a:t>length, </a:t>
            </a:r>
            <a:r>
              <a:rPr sz="4267" spc="-287" dirty="0">
                <a:latin typeface="Optima" charset="0"/>
                <a:ea typeface="Optima" charset="0"/>
                <a:cs typeface="Optima" charset="0"/>
              </a:rPr>
              <a:t>tree </a:t>
            </a:r>
            <a:r>
              <a:rPr sz="4267" spc="-152" dirty="0">
                <a:latin typeface="Optima" charset="0"/>
                <a:ea typeface="Optima" charset="0"/>
                <a:cs typeface="Optima" charset="0"/>
              </a:rPr>
              <a:t>height, </a:t>
            </a:r>
            <a:r>
              <a:rPr sz="4267" spc="-160" dirty="0">
                <a:latin typeface="Optima" charset="0"/>
                <a:ea typeface="Optima" charset="0"/>
                <a:cs typeface="Optima" charset="0"/>
              </a:rPr>
              <a:t>primate </a:t>
            </a:r>
            <a:r>
              <a:rPr sz="4267" spc="-53" dirty="0">
                <a:latin typeface="Optima" charset="0"/>
                <a:ea typeface="Optima" charset="0"/>
                <a:cs typeface="Optima" charset="0"/>
              </a:rPr>
              <a:t>socialization  </a:t>
            </a:r>
            <a:r>
              <a:rPr sz="4267" spc="-133" dirty="0">
                <a:latin typeface="Optima" charset="0"/>
                <a:ea typeface="Optima" charset="0"/>
                <a:cs typeface="Optima" charset="0"/>
              </a:rPr>
              <a:t>frequency, </a:t>
            </a:r>
            <a:r>
              <a:rPr sz="4267" spc="-193" dirty="0">
                <a:latin typeface="Optima" charset="0"/>
                <a:ea typeface="Optima" charset="0"/>
                <a:cs typeface="Optima" charset="0"/>
              </a:rPr>
              <a:t>leaf </a:t>
            </a:r>
            <a:r>
              <a:rPr sz="4267" spc="-140" dirty="0">
                <a:latin typeface="Optima" charset="0"/>
                <a:ea typeface="Optima" charset="0"/>
                <a:cs typeface="Optima" charset="0"/>
              </a:rPr>
              <a:t>nitrogen,</a:t>
            </a:r>
            <a:r>
              <a:rPr sz="426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4267" spc="-267" dirty="0">
                <a:latin typeface="Optima" charset="0"/>
                <a:ea typeface="Optima" charset="0"/>
                <a:cs typeface="Optima" charset="0"/>
              </a:rPr>
              <a:t>etc.</a:t>
            </a:r>
            <a:endParaRPr sz="4267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" y="0"/>
            <a:ext cx="17187858" cy="10329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22188" y="118537"/>
            <a:ext cx="16818632" cy="995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3791" y="1236171"/>
            <a:ext cx="5384964" cy="711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354748" y="2059155"/>
            <a:ext cx="152405" cy="609619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0" y="457200"/>
                </a:moveTo>
                <a:lnTo>
                  <a:pt x="114298" y="457200"/>
                </a:lnTo>
                <a:lnTo>
                  <a:pt x="114298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5394" y="2059155"/>
            <a:ext cx="254008" cy="609619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0" y="457200"/>
                </a:moveTo>
                <a:lnTo>
                  <a:pt x="190499" y="457200"/>
                </a:lnTo>
                <a:lnTo>
                  <a:pt x="190499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77220"/>
              </p:ext>
            </p:extLst>
          </p:nvPr>
        </p:nvGraphicFramePr>
        <p:xfrm>
          <a:off x="189924" y="1202304"/>
          <a:ext cx="5418831" cy="155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6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089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1">
                      <a:solidFill>
                        <a:srgbClr val="7030A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47111" y="12150781"/>
            <a:ext cx="2950334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33" dirty="0">
                <a:latin typeface="Optima" charset="0"/>
                <a:ea typeface="Optima" charset="0"/>
                <a:cs typeface="Optima" charset="0"/>
              </a:rPr>
              <a:t>O’Meara</a:t>
            </a:r>
            <a:r>
              <a:rPr sz="3200" spc="-17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0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1" y="0"/>
            <a:ext cx="17187858" cy="10329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22188" y="118537"/>
            <a:ext cx="16818632" cy="995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23791" y="1236171"/>
            <a:ext cx="5384964" cy="7112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354748" y="2059155"/>
            <a:ext cx="152405" cy="609619"/>
          </a:xfrm>
          <a:custGeom>
            <a:avLst/>
            <a:gdLst/>
            <a:ahLst/>
            <a:cxnLst/>
            <a:rect l="l" t="t" r="r" b="b"/>
            <a:pathLst>
              <a:path w="114300" h="457200">
                <a:moveTo>
                  <a:pt x="0" y="457200"/>
                </a:moveTo>
                <a:lnTo>
                  <a:pt x="114298" y="457200"/>
                </a:lnTo>
                <a:lnTo>
                  <a:pt x="114298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25394" y="2059155"/>
            <a:ext cx="254008" cy="609619"/>
          </a:xfrm>
          <a:custGeom>
            <a:avLst/>
            <a:gdLst/>
            <a:ahLst/>
            <a:cxnLst/>
            <a:rect l="l" t="t" r="r" b="b"/>
            <a:pathLst>
              <a:path w="190500" h="457200">
                <a:moveTo>
                  <a:pt x="0" y="457200"/>
                </a:moveTo>
                <a:lnTo>
                  <a:pt x="190499" y="457200"/>
                </a:lnTo>
                <a:lnTo>
                  <a:pt x="190499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677220"/>
              </p:ext>
            </p:extLst>
          </p:nvPr>
        </p:nvGraphicFramePr>
        <p:xfrm>
          <a:off x="189924" y="1202304"/>
          <a:ext cx="5418831" cy="1550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3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62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5089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1">
                      <a:solidFill>
                        <a:srgbClr val="7030A0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R w="76201">
                      <a:solidFill>
                        <a:srgbClr val="7030A0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1">
                      <a:solidFill>
                        <a:srgbClr val="7030A0"/>
                      </a:solidFill>
                      <a:prstDash val="solid"/>
                    </a:lnL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183179" y="2797472"/>
            <a:ext cx="6057238" cy="4918698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2667" dirty="0">
                <a:solidFill>
                  <a:srgbClr val="7030A0"/>
                </a:solidFill>
                <a:latin typeface="Arial"/>
                <a:cs typeface="Arial"/>
              </a:rPr>
              <a:t>+</a:t>
            </a:r>
            <a:r>
              <a:rPr sz="2667" spc="-27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7030A0"/>
                </a:solidFill>
                <a:latin typeface="Arial"/>
                <a:cs typeface="Arial"/>
              </a:rPr>
              <a:t>error</a:t>
            </a:r>
            <a:endParaRPr sz="2667">
              <a:latin typeface="Arial"/>
              <a:cs typeface="Arial"/>
            </a:endParaRPr>
          </a:p>
          <a:p>
            <a:pPr>
              <a:spcBef>
                <a:spcPts val="47"/>
              </a:spcBef>
            </a:pPr>
            <a:endParaRPr sz="4134">
              <a:latin typeface="Times New Roman"/>
              <a:cs typeface="Times New Roman"/>
            </a:endParaRPr>
          </a:p>
          <a:p>
            <a:pPr marL="1296311"/>
            <a:r>
              <a:rPr sz="2667" dirty="0">
                <a:solidFill>
                  <a:srgbClr val="7030A0"/>
                </a:solidFill>
                <a:latin typeface="Arial"/>
                <a:cs typeface="Arial"/>
              </a:rPr>
              <a:t>+</a:t>
            </a:r>
            <a:r>
              <a:rPr sz="2667" spc="-27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7030A0"/>
                </a:solidFill>
                <a:latin typeface="Arial"/>
                <a:cs typeface="Arial"/>
              </a:rPr>
              <a:t>error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Times New Roman"/>
              <a:cs typeface="Times New Roman"/>
            </a:endParaRPr>
          </a:p>
          <a:p>
            <a:pPr marL="141400" algn="ctr">
              <a:spcBef>
                <a:spcPts val="2385"/>
              </a:spcBef>
            </a:pPr>
            <a:r>
              <a:rPr sz="2667" dirty="0">
                <a:solidFill>
                  <a:srgbClr val="7030A0"/>
                </a:solidFill>
                <a:latin typeface="Arial"/>
                <a:cs typeface="Arial"/>
              </a:rPr>
              <a:t>+</a:t>
            </a:r>
            <a:r>
              <a:rPr sz="2667" spc="-27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7030A0"/>
                </a:solidFill>
                <a:latin typeface="Arial"/>
                <a:cs typeface="Arial"/>
              </a:rPr>
              <a:t>error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Times New Roman"/>
              <a:cs typeface="Times New Roman"/>
            </a:endParaRPr>
          </a:p>
          <a:p>
            <a:pPr marL="3776322">
              <a:spcBef>
                <a:spcPts val="2067"/>
              </a:spcBef>
            </a:pPr>
            <a:r>
              <a:rPr sz="2667" dirty="0">
                <a:solidFill>
                  <a:srgbClr val="7030A0"/>
                </a:solidFill>
                <a:latin typeface="Arial"/>
                <a:cs typeface="Arial"/>
              </a:rPr>
              <a:t>+</a:t>
            </a:r>
            <a:r>
              <a:rPr sz="2667" spc="-33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7030A0"/>
                </a:solidFill>
                <a:latin typeface="Arial"/>
                <a:cs typeface="Arial"/>
              </a:rPr>
              <a:t>error</a:t>
            </a:r>
            <a:endParaRPr sz="266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33">
              <a:latin typeface="Times New Roman"/>
              <a:cs typeface="Times New Roman"/>
            </a:endParaRPr>
          </a:p>
          <a:p>
            <a:pPr marR="6774" algn="r">
              <a:spcBef>
                <a:spcPts val="2227"/>
              </a:spcBef>
            </a:pPr>
            <a:r>
              <a:rPr sz="2667" dirty="0">
                <a:solidFill>
                  <a:srgbClr val="7030A0"/>
                </a:solidFill>
                <a:latin typeface="Arial"/>
                <a:cs typeface="Arial"/>
              </a:rPr>
              <a:t>+</a:t>
            </a:r>
            <a:r>
              <a:rPr sz="2667" spc="-133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7030A0"/>
                </a:solidFill>
                <a:latin typeface="Arial"/>
                <a:cs typeface="Arial"/>
              </a:rPr>
              <a:t>error</a:t>
            </a:r>
            <a:endParaRPr sz="2667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39574" y="3247913"/>
            <a:ext cx="4917589" cy="4267330"/>
          </a:xfrm>
          <a:custGeom>
            <a:avLst/>
            <a:gdLst/>
            <a:ahLst/>
            <a:cxnLst/>
            <a:rect l="l" t="t" r="r" b="b"/>
            <a:pathLst>
              <a:path w="3688079" h="3200400">
                <a:moveTo>
                  <a:pt x="0" y="0"/>
                </a:moveTo>
                <a:lnTo>
                  <a:pt x="45720" y="3200400"/>
                </a:lnTo>
                <a:lnTo>
                  <a:pt x="3688079" y="3200400"/>
                </a:lnTo>
                <a:lnTo>
                  <a:pt x="3672840" y="2636520"/>
                </a:lnTo>
                <a:lnTo>
                  <a:pt x="2758440" y="2636520"/>
                </a:lnTo>
                <a:lnTo>
                  <a:pt x="2787850" y="1798320"/>
                </a:lnTo>
                <a:lnTo>
                  <a:pt x="1844040" y="1798320"/>
                </a:lnTo>
                <a:lnTo>
                  <a:pt x="1798320" y="914400"/>
                </a:lnTo>
                <a:lnTo>
                  <a:pt x="883920" y="883920"/>
                </a:lnTo>
                <a:lnTo>
                  <a:pt x="868680" y="15240"/>
                </a:lnTo>
                <a:lnTo>
                  <a:pt x="0" y="0"/>
                </a:lnTo>
                <a:close/>
              </a:path>
              <a:path w="3688079" h="3200400">
                <a:moveTo>
                  <a:pt x="2788920" y="1767840"/>
                </a:moveTo>
                <a:lnTo>
                  <a:pt x="1844040" y="1798320"/>
                </a:lnTo>
                <a:lnTo>
                  <a:pt x="2787850" y="1798320"/>
                </a:lnTo>
                <a:lnTo>
                  <a:pt x="2788920" y="1767840"/>
                </a:lnTo>
                <a:close/>
              </a:path>
            </a:pathLst>
          </a:custGeom>
          <a:solidFill>
            <a:srgbClr val="FFFFFF">
              <a:alpha val="5450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416353" y="2369130"/>
            <a:ext cx="4917589" cy="4267330"/>
          </a:xfrm>
          <a:custGeom>
            <a:avLst/>
            <a:gdLst/>
            <a:ahLst/>
            <a:cxnLst/>
            <a:rect l="l" t="t" r="r" b="b"/>
            <a:pathLst>
              <a:path w="3688079" h="3200400">
                <a:moveTo>
                  <a:pt x="3662389" y="1402079"/>
                </a:moveTo>
                <a:lnTo>
                  <a:pt x="1844040" y="1402079"/>
                </a:lnTo>
                <a:lnTo>
                  <a:pt x="1889759" y="2286000"/>
                </a:lnTo>
                <a:lnTo>
                  <a:pt x="2804159" y="2316480"/>
                </a:lnTo>
                <a:lnTo>
                  <a:pt x="2819400" y="3185160"/>
                </a:lnTo>
                <a:lnTo>
                  <a:pt x="3688079" y="3200400"/>
                </a:lnTo>
                <a:lnTo>
                  <a:pt x="3662389" y="1402079"/>
                </a:lnTo>
                <a:close/>
              </a:path>
              <a:path w="3688079" h="3200400">
                <a:moveTo>
                  <a:pt x="3642359" y="0"/>
                </a:moveTo>
                <a:lnTo>
                  <a:pt x="0" y="0"/>
                </a:lnTo>
                <a:lnTo>
                  <a:pt x="15239" y="563879"/>
                </a:lnTo>
                <a:lnTo>
                  <a:pt x="929640" y="563879"/>
                </a:lnTo>
                <a:lnTo>
                  <a:pt x="899159" y="1432560"/>
                </a:lnTo>
                <a:lnTo>
                  <a:pt x="1844040" y="1402079"/>
                </a:lnTo>
                <a:lnTo>
                  <a:pt x="3662389" y="1402079"/>
                </a:lnTo>
                <a:lnTo>
                  <a:pt x="3642359" y="0"/>
                </a:lnTo>
                <a:close/>
              </a:path>
            </a:pathLst>
          </a:custGeom>
          <a:solidFill>
            <a:srgbClr val="FFFFFF">
              <a:alpha val="54508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347111" y="12150781"/>
            <a:ext cx="2950334" cy="474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4">
              <a:lnSpc>
                <a:spcPts val="3714"/>
              </a:lnSpc>
            </a:pPr>
            <a:r>
              <a:rPr sz="3200" spc="33" dirty="0">
                <a:latin typeface="Optima" charset="0"/>
                <a:ea typeface="Optima" charset="0"/>
                <a:cs typeface="Optima" charset="0"/>
              </a:rPr>
              <a:t>O’Meara</a:t>
            </a:r>
            <a:r>
              <a:rPr sz="3200" spc="-17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100" dirty="0">
                <a:latin typeface="Optima" charset="0"/>
                <a:ea typeface="Optima" charset="0"/>
                <a:cs typeface="Optima" charset="0"/>
              </a:rPr>
              <a:t>2012</a:t>
            </a:r>
            <a:endParaRPr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9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01281" y="6073133"/>
            <a:ext cx="6705805" cy="6400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72224" y="6344075"/>
            <a:ext cx="5900261" cy="5588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589" y="6005398"/>
            <a:ext cx="9652295" cy="653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1531" y="6273800"/>
            <a:ext cx="8839470" cy="572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2352" y="2374780"/>
            <a:ext cx="11599687" cy="878874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5600" spc="167" dirty="0">
                <a:latin typeface="Optima" charset="0"/>
                <a:ea typeface="Optima" charset="0"/>
                <a:cs typeface="Optima" charset="0"/>
              </a:rPr>
              <a:t>Does </a:t>
            </a:r>
            <a:r>
              <a:rPr sz="5600" spc="-193" dirty="0">
                <a:latin typeface="Optima" charset="0"/>
                <a:ea typeface="Optima" charset="0"/>
                <a:cs typeface="Optima" charset="0"/>
              </a:rPr>
              <a:t>this </a:t>
            </a:r>
            <a:r>
              <a:rPr sz="5600" spc="-272" dirty="0">
                <a:latin typeface="Optima" charset="0"/>
                <a:ea typeface="Optima" charset="0"/>
                <a:cs typeface="Optima" charset="0"/>
              </a:rPr>
              <a:t>matter? </a:t>
            </a:r>
            <a:r>
              <a:rPr sz="5600" spc="-152" dirty="0">
                <a:latin typeface="Optima" charset="0"/>
                <a:ea typeface="Optima" charset="0"/>
                <a:cs typeface="Optima" charset="0"/>
              </a:rPr>
              <a:t>Exercise</a:t>
            </a:r>
            <a:r>
              <a:rPr sz="5600" spc="-29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5600" spc="-7" dirty="0">
                <a:latin typeface="Optima" charset="0"/>
                <a:ea typeface="Optima" charset="0"/>
                <a:cs typeface="Optima" charset="0"/>
              </a:rPr>
              <a:t>interlude…</a:t>
            </a:r>
            <a:endParaRPr sz="5600" dirty="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7915" y="1191008"/>
            <a:ext cx="8105387" cy="174077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11201" spc="-327" dirty="0">
                <a:latin typeface="Optima" charset="0"/>
                <a:ea typeface="Optima" charset="0"/>
                <a:cs typeface="Optima" charset="0"/>
              </a:rPr>
              <a:t>Identifiability</a:t>
            </a:r>
            <a:endParaRPr sz="11201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564731" y="6426200"/>
            <a:ext cx="9971754" cy="284877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i="1" spc="-1053" dirty="0">
                <a:latin typeface="Optima" charset="0"/>
                <a:ea typeface="Optima" charset="0"/>
                <a:cs typeface="Optima" charset="0"/>
              </a:rPr>
              <a:t>x </a:t>
            </a:r>
            <a:r>
              <a:rPr spc="1500" dirty="0">
                <a:latin typeface="Optima" charset="0"/>
                <a:ea typeface="Optima" charset="0"/>
                <a:cs typeface="Optima" charset="0"/>
              </a:rPr>
              <a:t>+ </a:t>
            </a:r>
            <a:r>
              <a:rPr i="1" spc="120" dirty="0">
                <a:latin typeface="Optima" charset="0"/>
                <a:ea typeface="Optima" charset="0"/>
                <a:cs typeface="Optima" charset="0"/>
              </a:rPr>
              <a:t>y </a:t>
            </a:r>
            <a:r>
              <a:rPr spc="1500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pc="-240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pc="579" dirty="0">
                <a:latin typeface="Optima" charset="0"/>
                <a:ea typeface="Optima" charset="0"/>
                <a:cs typeface="Optima" charset="0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5899" y="11033809"/>
            <a:ext cx="6279918" cy="1740776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11201" spc="33" dirty="0">
                <a:latin typeface="Optima" charset="0"/>
                <a:ea typeface="Optima" charset="0"/>
                <a:cs typeface="Optima" charset="0"/>
              </a:rPr>
              <a:t>What </a:t>
            </a:r>
            <a:r>
              <a:rPr sz="11201" spc="-133" dirty="0">
                <a:latin typeface="Optima" charset="0"/>
                <a:ea typeface="Optima" charset="0"/>
                <a:cs typeface="Optima" charset="0"/>
              </a:rPr>
              <a:t>is</a:t>
            </a:r>
            <a:r>
              <a:rPr sz="11201" spc="-65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1201" i="1" spc="-207" dirty="0">
                <a:latin typeface="Optima" charset="0"/>
                <a:ea typeface="Optima" charset="0"/>
                <a:cs typeface="Optima" charset="0"/>
              </a:rPr>
              <a:t>x</a:t>
            </a:r>
            <a:r>
              <a:rPr sz="11201" spc="-207" dirty="0">
                <a:latin typeface="Optima" charset="0"/>
                <a:ea typeface="Optima" charset="0"/>
                <a:cs typeface="Optima" charset="0"/>
              </a:rPr>
              <a:t>?</a:t>
            </a:r>
            <a:endParaRPr sz="11201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731" y="2768600"/>
            <a:ext cx="10397384" cy="9838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3700" y="-105572"/>
            <a:ext cx="10979446" cy="2848772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18401" i="1" spc="-1053" dirty="0">
                <a:latin typeface="Optima" charset="0"/>
                <a:ea typeface="Optima" charset="0"/>
                <a:cs typeface="Optima" charset="0"/>
              </a:rPr>
              <a:t>x </a:t>
            </a:r>
            <a:r>
              <a:rPr sz="18401" spc="1500" dirty="0">
                <a:latin typeface="Optima" charset="0"/>
                <a:ea typeface="Optima" charset="0"/>
                <a:cs typeface="Optima" charset="0"/>
              </a:rPr>
              <a:t>+ </a:t>
            </a:r>
            <a:r>
              <a:rPr sz="18401" i="1" spc="120" dirty="0">
                <a:latin typeface="Optima" charset="0"/>
                <a:ea typeface="Optima" charset="0"/>
                <a:cs typeface="Optima" charset="0"/>
              </a:rPr>
              <a:t>y </a:t>
            </a:r>
            <a:r>
              <a:rPr sz="18401" spc="1500" dirty="0">
                <a:latin typeface="Optima" charset="0"/>
                <a:ea typeface="Optima" charset="0"/>
                <a:cs typeface="Optima" charset="0"/>
              </a:rPr>
              <a:t>=</a:t>
            </a:r>
            <a:r>
              <a:rPr sz="18401" spc="-240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18401" spc="579" dirty="0">
                <a:latin typeface="Optima" charset="0"/>
                <a:ea typeface="Optima" charset="0"/>
                <a:cs typeface="Optima" charset="0"/>
              </a:rPr>
              <a:t>5</a:t>
            </a:r>
            <a:endParaRPr sz="18401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9731" y="2387600"/>
            <a:ext cx="13885757" cy="977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0338" y="10548057"/>
            <a:ext cx="3524781" cy="591744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3734" spc="-87" dirty="0">
                <a:latin typeface="Optima" charset="0"/>
                <a:ea typeface="Optima" charset="0"/>
                <a:cs typeface="Optima" charset="0"/>
              </a:rPr>
              <a:t>Ancestral </a:t>
            </a:r>
            <a:r>
              <a:rPr sz="3734" spc="-247" dirty="0">
                <a:latin typeface="Optima" charset="0"/>
                <a:ea typeface="Optima" charset="0"/>
                <a:cs typeface="Optima" charset="0"/>
              </a:rPr>
              <a:t>state</a:t>
            </a:r>
            <a:r>
              <a:rPr sz="3734" spc="-193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734" spc="47" dirty="0">
                <a:latin typeface="Optima" charset="0"/>
                <a:ea typeface="Optima" charset="0"/>
                <a:cs typeface="Optima" charset="0"/>
              </a:rPr>
              <a:t>y</a:t>
            </a:r>
            <a:r>
              <a:rPr sz="3800" spc="69" baseline="-17543" dirty="0">
                <a:latin typeface="Optima" charset="0"/>
                <a:ea typeface="Optima" charset="0"/>
                <a:cs typeface="Optima" charset="0"/>
              </a:rPr>
              <a:t>0</a:t>
            </a:r>
            <a:endParaRPr sz="3800" baseline="-17543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88931" y="2844800"/>
            <a:ext cx="4131986" cy="591744"/>
          </a:xfrm>
          <a:prstGeom prst="rect">
            <a:avLst/>
          </a:prstGeom>
        </p:spPr>
        <p:txBody>
          <a:bodyPr vert="horz" wrap="square" lIns="0" tIns="16934" rIns="0" bIns="0" rtlCol="0">
            <a:spAutoFit/>
          </a:bodyPr>
          <a:lstStyle/>
          <a:p>
            <a:pPr marL="16934">
              <a:spcBef>
                <a:spcPts val="133"/>
              </a:spcBef>
            </a:pPr>
            <a:r>
              <a:rPr sz="3200" spc="207" dirty="0">
                <a:latin typeface="Optima" charset="0"/>
                <a:ea typeface="Optima" charset="0"/>
                <a:cs typeface="Optima" charset="0"/>
              </a:rPr>
              <a:t>OU: </a:t>
            </a:r>
            <a:r>
              <a:rPr spc="-53" dirty="0">
                <a:latin typeface="Optima" charset="0"/>
                <a:ea typeface="Optima" charset="0"/>
                <a:cs typeface="Optima" charset="0"/>
              </a:rPr>
              <a:t>optimum</a:t>
            </a:r>
            <a:r>
              <a:rPr spc="-727" dirty="0">
                <a:latin typeface="Optima" charset="0"/>
                <a:ea typeface="Optima" charset="0"/>
                <a:cs typeface="Optima" charset="0"/>
              </a:rPr>
              <a:t> </a:t>
            </a:r>
            <a:r>
              <a:rPr sz="3200" spc="27" dirty="0">
                <a:latin typeface="Optima" charset="0"/>
                <a:ea typeface="Optima" charset="0"/>
                <a:cs typeface="Optima" charset="0"/>
              </a:rPr>
              <a:t>µ</a:t>
            </a:r>
            <a:endParaRPr sz="32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17037" y="10117903"/>
            <a:ext cx="304809" cy="304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latin typeface="Optima" charset="0"/>
              <a:ea typeface="Optima" charset="0"/>
              <a:cs typeface="Optima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tima">
      <a:majorFont>
        <a:latin typeface="Optim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Optim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tima" charset="0"/>
            <a:ea typeface="ヒラギノ角ゴ ProN W3" charset="0"/>
            <a:cs typeface="ヒラギノ角ゴ ProN W3" charset="0"/>
            <a:sym typeface="Optima" charset="0"/>
          </a:defRPr>
        </a:defPPr>
      </a:lstStyle>
    </a:lnDef>
  </a:objectDefaults>
  <a:extraClrSchemeLst>
    <a:extraClrScheme>
      <a:clrScheme name="Title &amp; Subtitle with center im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968</TotalTime>
  <Words>486</Words>
  <Application>Microsoft Macintosh PowerPoint</Application>
  <PresentationFormat>Custom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Optima</vt:lpstr>
      <vt:lpstr>Times New Roman</vt:lpstr>
      <vt:lpstr>Trebuchet MS</vt:lpstr>
      <vt:lpstr>Default Theme</vt:lpstr>
      <vt:lpstr>PowerPoint Presentation</vt:lpstr>
      <vt:lpstr>Learning objectives</vt:lpstr>
      <vt:lpstr>Measurement error</vt:lpstr>
      <vt:lpstr>PowerPoint Presentation</vt:lpstr>
      <vt:lpstr>PowerPoint Presentation</vt:lpstr>
      <vt:lpstr>Does this matter? Exercise interlude…</vt:lpstr>
      <vt:lpstr>Identifiability</vt:lpstr>
      <vt:lpstr>x + y = 5</vt:lpstr>
      <vt:lpstr>OU: optimum µ</vt:lpstr>
      <vt:lpstr>This is what we want</vt:lpstr>
      <vt:lpstr>This is what we get</vt:lpstr>
      <vt:lpstr>PowerPoint Presentation</vt:lpstr>
      <vt:lpstr>PowerPoint Presentation</vt:lpstr>
      <vt:lpstr>PowerPoint Presentation</vt:lpstr>
      <vt:lpstr>Picking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adequacy</vt:lpstr>
      <vt:lpstr>PowerPoint Presentation</vt:lpstr>
      <vt:lpstr>PowerPoint Presentation</vt:lpstr>
      <vt:lpstr>I observe: 112121221313121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error, identifiability, and  model adequacy</dc:title>
  <cp:lastModifiedBy>O'Meara, Brian C</cp:lastModifiedBy>
  <cp:revision>14</cp:revision>
  <dcterms:created xsi:type="dcterms:W3CDTF">2018-06-07T16:51:28Z</dcterms:created>
  <dcterms:modified xsi:type="dcterms:W3CDTF">2019-06-13T15:53:48Z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2018-06-07T00:00:00Z</vt:filetime>
  </property>
</Properties>
</file>